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56" r:id="rId2"/>
    <p:sldId id="341" r:id="rId3"/>
    <p:sldId id="364" r:id="rId4"/>
    <p:sldId id="362" r:id="rId5"/>
    <p:sldId id="363" r:id="rId6"/>
    <p:sldId id="336" r:id="rId7"/>
    <p:sldId id="342" r:id="rId8"/>
    <p:sldId id="257" r:id="rId9"/>
    <p:sldId id="365" r:id="rId10"/>
    <p:sldId id="368" r:id="rId11"/>
    <p:sldId id="369" r:id="rId12"/>
    <p:sldId id="299" r:id="rId13"/>
    <p:sldId id="343" r:id="rId14"/>
    <p:sldId id="370" r:id="rId15"/>
    <p:sldId id="337" r:id="rId16"/>
    <p:sldId id="349" r:id="rId17"/>
    <p:sldId id="344" r:id="rId18"/>
    <p:sldId id="307" r:id="rId19"/>
    <p:sldId id="308" r:id="rId20"/>
    <p:sldId id="300" r:id="rId21"/>
    <p:sldId id="333" r:id="rId22"/>
    <p:sldId id="347" r:id="rId23"/>
    <p:sldId id="351" r:id="rId24"/>
    <p:sldId id="346" r:id="rId25"/>
    <p:sldId id="350" r:id="rId26"/>
    <p:sldId id="348" r:id="rId27"/>
    <p:sldId id="352" r:id="rId28"/>
    <p:sldId id="294" r:id="rId29"/>
    <p:sldId id="330" r:id="rId30"/>
    <p:sldId id="331" r:id="rId31"/>
    <p:sldId id="312" r:id="rId32"/>
    <p:sldId id="313" r:id="rId33"/>
    <p:sldId id="314" r:id="rId34"/>
    <p:sldId id="315" r:id="rId35"/>
    <p:sldId id="317" r:id="rId36"/>
    <p:sldId id="316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 autoAdjust="0"/>
    <p:restoredTop sz="94660" autoAdjust="0"/>
  </p:normalViewPr>
  <p:slideViewPr>
    <p:cSldViewPr>
      <p:cViewPr varScale="1">
        <p:scale>
          <a:sx n="114" d="100"/>
          <a:sy n="114" d="100"/>
        </p:scale>
        <p:origin x="112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778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226"/>
    </p:cViewPr>
  </p:sorterViewPr>
  <p:notesViewPr>
    <p:cSldViewPr>
      <p:cViewPr varScale="1">
        <p:scale>
          <a:sx n="88" d="100"/>
          <a:sy n="88" d="100"/>
        </p:scale>
        <p:origin x="-3786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AD407F-96C8-4DBE-80F7-DCEA0FFA5EE8}" type="datetimeFigureOut">
              <a:rPr lang="en-US" smtClean="0"/>
              <a:pPr/>
              <a:t>12/28/2020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B47D1A-D830-43D3-9AB1-B9804A5C4D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000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07049-DEE5-4B57-BAEA-CDEF8EDB9E92}" type="datetimeFigureOut">
              <a:rPr lang="en-US" smtClean="0"/>
              <a:pPr/>
              <a:t>12/28/2020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FFF80-D797-45A9-AEE7-58FA40ED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07049-DEE5-4B57-BAEA-CDEF8EDB9E92}" type="datetimeFigureOut">
              <a:rPr lang="en-US" smtClean="0"/>
              <a:pPr/>
              <a:t>12/28/2020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FFF80-D797-45A9-AEE7-58FA40ED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07049-DEE5-4B57-BAEA-CDEF8EDB9E92}" type="datetimeFigureOut">
              <a:rPr lang="en-US" smtClean="0"/>
              <a:pPr/>
              <a:t>12/28/2020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FFF80-D797-45A9-AEE7-58FA40ED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07049-DEE5-4B57-BAEA-CDEF8EDB9E92}" type="datetimeFigureOut">
              <a:rPr lang="en-US" smtClean="0"/>
              <a:pPr/>
              <a:t>12/28/2020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FFF80-D797-45A9-AEE7-58FA40ED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07049-DEE5-4B57-BAEA-CDEF8EDB9E92}" type="datetimeFigureOut">
              <a:rPr lang="en-US" smtClean="0"/>
              <a:pPr/>
              <a:t>12/28/2020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FFF80-D797-45A9-AEE7-58FA40ED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07049-DEE5-4B57-BAEA-CDEF8EDB9E92}" type="datetimeFigureOut">
              <a:rPr lang="en-US" smtClean="0"/>
              <a:pPr/>
              <a:t>12/28/2020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FFF80-D797-45A9-AEE7-58FA40ED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07049-DEE5-4B57-BAEA-CDEF8EDB9E92}" type="datetimeFigureOut">
              <a:rPr lang="en-US" smtClean="0"/>
              <a:pPr/>
              <a:t>12/28/2020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FFF80-D797-45A9-AEE7-58FA40ED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07049-DEE5-4B57-BAEA-CDEF8EDB9E92}" type="datetimeFigureOut">
              <a:rPr lang="en-US" smtClean="0"/>
              <a:pPr/>
              <a:t>12/28/2020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FFF80-D797-45A9-AEE7-58FA40ED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07049-DEE5-4B57-BAEA-CDEF8EDB9E92}" type="datetimeFigureOut">
              <a:rPr lang="en-US" smtClean="0"/>
              <a:pPr/>
              <a:t>12/28/2020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FFF80-D797-45A9-AEE7-58FA40ED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07049-DEE5-4B57-BAEA-CDEF8EDB9E92}" type="datetimeFigureOut">
              <a:rPr lang="en-US" smtClean="0"/>
              <a:pPr/>
              <a:t>12/28/2020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FFF80-D797-45A9-AEE7-58FA40ED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07049-DEE5-4B57-BAEA-CDEF8EDB9E92}" type="datetimeFigureOut">
              <a:rPr lang="en-US" smtClean="0"/>
              <a:pPr/>
              <a:t>12/28/2020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EAFFF80-D797-45A9-AEE7-58FA40ED92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1807049-DEE5-4B57-BAEA-CDEF8EDB9E92}" type="datetimeFigureOut">
              <a:rPr lang="en-US" smtClean="0"/>
              <a:pPr/>
              <a:t>12/28/2020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EAFFF80-D797-45A9-AEE7-58FA40ED92F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914400"/>
            <a:ext cx="8534400" cy="5105400"/>
          </a:xfrm>
        </p:spPr>
        <p:txBody>
          <a:bodyPr>
            <a:normAutofit/>
          </a:bodyPr>
          <a:lstStyle/>
          <a:p>
            <a:endParaRPr lang="en-US" sz="4000" b="1" dirty="0"/>
          </a:p>
          <a:p>
            <a:endParaRPr lang="en-US" b="1" dirty="0">
              <a:solidFill>
                <a:srgbClr val="FF0000"/>
              </a:solidFill>
            </a:endParaRPr>
          </a:p>
          <a:p>
            <a:pPr algn="ctr"/>
            <a:r>
              <a:rPr lang="sr-Cyrl-RS" sz="5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САВРЕМЕНИ ПРИСТУП </a:t>
            </a:r>
            <a:r>
              <a:rPr lang="ru-RU" sz="5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ЛЕЧЕЊА  КАРЦИНОМА ДОЈКЕ</a:t>
            </a:r>
          </a:p>
          <a:p>
            <a:pPr algn="ctr"/>
            <a:r>
              <a:rPr lang="ru-RU" sz="40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Проф.др Срђан Нинковић</a:t>
            </a:r>
            <a:endParaRPr lang="en-US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6476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/>
              <a:t>I pored </a:t>
            </a:r>
            <a:r>
              <a:rPr lang="en-US" sz="3200" dirty="0" err="1"/>
              <a:t>racionalne</a:t>
            </a:r>
            <a:r>
              <a:rPr lang="en-US" sz="3200" dirty="0"/>
              <a:t> </a:t>
            </a:r>
            <a:r>
              <a:rPr lang="en-US" sz="3200" dirty="0" err="1"/>
              <a:t>pretpostavke</a:t>
            </a:r>
            <a:r>
              <a:rPr lang="en-US" sz="3200" dirty="0"/>
              <a:t> da bi </a:t>
            </a:r>
            <a:r>
              <a:rPr lang="en-US" sz="3200" dirty="0" err="1"/>
              <a:t>primena</a:t>
            </a:r>
            <a:r>
              <a:rPr lang="en-US" sz="3200" dirty="0"/>
              <a:t> NAT </a:t>
            </a:r>
            <a:r>
              <a:rPr lang="en-US" sz="3200" dirty="0" err="1"/>
              <a:t>mogla</a:t>
            </a:r>
            <a:r>
              <a:rPr lang="en-US" sz="3200" dirty="0"/>
              <a:t> da </a:t>
            </a:r>
            <a:r>
              <a:rPr lang="en-US" sz="3200" dirty="0" err="1"/>
              <a:t>ima</a:t>
            </a:r>
            <a:r>
              <a:rPr lang="en-US" sz="3200" dirty="0"/>
              <a:t> </a:t>
            </a:r>
            <a:r>
              <a:rPr lang="en-US" sz="3200" dirty="0" err="1"/>
              <a:t>pozitivan</a:t>
            </a:r>
            <a:r>
              <a:rPr lang="en-US" sz="3200" dirty="0"/>
              <a:t> </a:t>
            </a:r>
            <a:r>
              <a:rPr lang="en-US" sz="3200" dirty="0" err="1"/>
              <a:t>uticaj</a:t>
            </a:r>
            <a:r>
              <a:rPr lang="en-US" sz="3200" dirty="0"/>
              <a:t> </a:t>
            </a:r>
            <a:r>
              <a:rPr lang="en-US" sz="3200" dirty="0" err="1"/>
              <a:t>na</a:t>
            </a:r>
            <a:r>
              <a:rPr lang="en-US" sz="3200" dirty="0"/>
              <a:t> </a:t>
            </a:r>
            <a:r>
              <a:rPr lang="en-US" sz="3200" dirty="0" err="1"/>
              <a:t>ukupno</a:t>
            </a:r>
            <a:r>
              <a:rPr lang="en-US" sz="3200" dirty="0"/>
              <a:t> </a:t>
            </a:r>
            <a:r>
              <a:rPr lang="en-US" sz="3200" dirty="0" err="1"/>
              <a:t>preživljavanje</a:t>
            </a:r>
            <a:r>
              <a:rPr lang="en-US" sz="3200" dirty="0"/>
              <a:t>, do </a:t>
            </a:r>
            <a:r>
              <a:rPr lang="en-US" sz="3200" dirty="0" err="1"/>
              <a:t>sada</a:t>
            </a:r>
            <a:r>
              <a:rPr lang="en-US" sz="3200" dirty="0"/>
              <a:t> </a:t>
            </a:r>
            <a:r>
              <a:rPr lang="en-US" sz="3200" dirty="0" err="1"/>
              <a:t>publikovane</a:t>
            </a:r>
            <a:r>
              <a:rPr lang="en-US" sz="3200" dirty="0"/>
              <a:t> </a:t>
            </a:r>
            <a:r>
              <a:rPr lang="en-US" sz="3200" dirty="0" err="1"/>
              <a:t>kliničke</a:t>
            </a:r>
            <a:r>
              <a:rPr lang="en-US" sz="3200" dirty="0"/>
              <a:t> </a:t>
            </a:r>
            <a:r>
              <a:rPr lang="en-US" sz="3200" dirty="0" err="1"/>
              <a:t>studije</a:t>
            </a:r>
            <a:r>
              <a:rPr lang="en-US" sz="3200" dirty="0"/>
              <a:t> </a:t>
            </a:r>
            <a:r>
              <a:rPr lang="en-US" sz="3200" dirty="0" err="1"/>
              <a:t>nisu</a:t>
            </a:r>
            <a:r>
              <a:rPr lang="en-US" sz="3200" dirty="0"/>
              <a:t> </a:t>
            </a:r>
            <a:r>
              <a:rPr lang="en-US" sz="3200" dirty="0" err="1"/>
              <a:t>potvrdile</a:t>
            </a:r>
            <a:r>
              <a:rPr lang="en-US" sz="3200" dirty="0"/>
              <a:t> </a:t>
            </a:r>
            <a:r>
              <a:rPr lang="en-US" sz="3200" dirty="0" err="1"/>
              <a:t>bolje</a:t>
            </a:r>
            <a:r>
              <a:rPr lang="en-US" sz="3200" dirty="0"/>
              <a:t> </a:t>
            </a:r>
            <a:r>
              <a:rPr lang="en-US" sz="3200" dirty="0" err="1"/>
              <a:t>preživljavanje</a:t>
            </a:r>
            <a:r>
              <a:rPr lang="en-US" sz="3200" dirty="0"/>
              <a:t> u </a:t>
            </a:r>
            <a:r>
              <a:rPr lang="en-US" sz="3200" dirty="0" err="1"/>
              <a:t>odnosu</a:t>
            </a:r>
            <a:r>
              <a:rPr lang="en-US" sz="3200" dirty="0"/>
              <a:t> </a:t>
            </a:r>
            <a:r>
              <a:rPr lang="en-US" sz="3200" dirty="0" err="1"/>
              <a:t>na</a:t>
            </a:r>
            <a:r>
              <a:rPr lang="en-US" sz="3200" dirty="0"/>
              <a:t> </a:t>
            </a:r>
            <a:r>
              <a:rPr lang="en-US" sz="3200" dirty="0" err="1"/>
              <a:t>primenu</a:t>
            </a:r>
            <a:r>
              <a:rPr lang="en-US" sz="3200" dirty="0"/>
              <a:t> </a:t>
            </a:r>
            <a:r>
              <a:rPr lang="en-US" sz="3200" dirty="0" err="1"/>
              <a:t>istih</a:t>
            </a:r>
            <a:r>
              <a:rPr lang="en-US" sz="3200" dirty="0"/>
              <a:t> </a:t>
            </a:r>
            <a:r>
              <a:rPr lang="en-US" sz="3200" dirty="0" err="1"/>
              <a:t>režima</a:t>
            </a:r>
            <a:r>
              <a:rPr lang="en-US" sz="3200" dirty="0"/>
              <a:t> </a:t>
            </a:r>
            <a:r>
              <a:rPr lang="en-US" sz="3200" dirty="0" err="1"/>
              <a:t>primenjenih</a:t>
            </a:r>
            <a:r>
              <a:rPr lang="en-US" sz="3200" dirty="0"/>
              <a:t> </a:t>
            </a:r>
            <a:r>
              <a:rPr lang="en-US" sz="3200" dirty="0" err="1"/>
              <a:t>postoperativno</a:t>
            </a:r>
            <a:r>
              <a:rPr lang="en-US" sz="3200" dirty="0"/>
              <a:t>– </a:t>
            </a:r>
            <a:r>
              <a:rPr lang="en-US" sz="3200" dirty="0" err="1"/>
              <a:t>adjuvantno</a:t>
            </a:r>
            <a:r>
              <a:rPr lang="en-US" sz="3200" dirty="0"/>
              <a:t>. 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1200" dirty="0"/>
              <a:t>Mauri D, </a:t>
            </a:r>
            <a:r>
              <a:rPr lang="en-US" sz="1200" dirty="0" err="1"/>
              <a:t>Pavlidis</a:t>
            </a:r>
            <a:r>
              <a:rPr lang="en-US" sz="1200" dirty="0"/>
              <a:t> N, Ioannidis JP Neoadjuvant versus adjuvant systemic</a:t>
            </a:r>
          </a:p>
          <a:p>
            <a:pPr marL="0" indent="0">
              <a:buNone/>
            </a:pPr>
            <a:r>
              <a:rPr lang="en-US" sz="1200" dirty="0"/>
              <a:t>treatment in breast cancer: a meta-analysis J Natl Cancer</a:t>
            </a:r>
          </a:p>
          <a:p>
            <a:pPr marL="0" indent="0">
              <a:buNone/>
            </a:pPr>
            <a:r>
              <a:rPr lang="en-US" sz="1200" dirty="0"/>
              <a:t>Inst. 2005 Feb 2;97(3):188-94.</a:t>
            </a:r>
          </a:p>
        </p:txBody>
      </p:sp>
    </p:spTree>
    <p:extLst>
      <p:ext uri="{BB962C8B-B14F-4D97-AF65-F5344CB8AC3E}">
        <p14:creationId xmlns:p14="http://schemas.microsoft.com/office/powerpoint/2010/main" val="2602680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 err="1"/>
              <a:t>Ipak</a:t>
            </a:r>
            <a:r>
              <a:rPr lang="en-US" sz="3200" dirty="0"/>
              <a:t>, </a:t>
            </a:r>
            <a:r>
              <a:rPr lang="en-US" sz="3200" dirty="0" err="1"/>
              <a:t>nije</a:t>
            </a:r>
            <a:r>
              <a:rPr lang="en-US" sz="3200" dirty="0"/>
              <a:t> </a:t>
            </a:r>
            <a:r>
              <a:rPr lang="en-US" sz="3200" dirty="0" err="1"/>
              <a:t>isključeno</a:t>
            </a:r>
            <a:r>
              <a:rPr lang="en-US" sz="3200" dirty="0"/>
              <a:t> da </a:t>
            </a:r>
            <a:r>
              <a:rPr lang="en-US" sz="3200" dirty="0" err="1"/>
              <a:t>će</a:t>
            </a:r>
            <a:r>
              <a:rPr lang="en-US" sz="3200" dirty="0"/>
              <a:t> </a:t>
            </a:r>
            <a:r>
              <a:rPr lang="en-US" sz="3200" dirty="0" err="1"/>
              <a:t>sa</a:t>
            </a:r>
            <a:r>
              <a:rPr lang="en-US" sz="3200" dirty="0"/>
              <a:t> </a:t>
            </a:r>
            <a:r>
              <a:rPr lang="en-US" sz="3200" dirty="0" err="1"/>
              <a:t>dužim</a:t>
            </a:r>
            <a:r>
              <a:rPr lang="en-US" sz="3200" dirty="0"/>
              <a:t> </a:t>
            </a:r>
            <a:r>
              <a:rPr lang="en-US" sz="3200" dirty="0" err="1"/>
              <a:t>praćenjem</a:t>
            </a:r>
            <a:r>
              <a:rPr lang="en-US" sz="3200" dirty="0"/>
              <a:t>, </a:t>
            </a:r>
            <a:r>
              <a:rPr lang="en-US" sz="3200" dirty="0" err="1"/>
              <a:t>uticaj</a:t>
            </a:r>
            <a:r>
              <a:rPr lang="en-US" sz="3200" dirty="0"/>
              <a:t> </a:t>
            </a:r>
            <a:r>
              <a:rPr lang="en-US" sz="3200" dirty="0" err="1"/>
              <a:t>ostvarivanja</a:t>
            </a:r>
            <a:r>
              <a:rPr lang="en-US" sz="3200" dirty="0"/>
              <a:t> </a:t>
            </a:r>
            <a:r>
              <a:rPr lang="en-US" sz="3200" dirty="0" err="1"/>
              <a:t>pCR</a:t>
            </a:r>
            <a:r>
              <a:rPr lang="en-US" sz="3200" dirty="0"/>
              <a:t> </a:t>
            </a:r>
            <a:r>
              <a:rPr lang="en-US" sz="3200" dirty="0" err="1"/>
              <a:t>postati</a:t>
            </a:r>
            <a:r>
              <a:rPr lang="en-US" sz="3200" dirty="0"/>
              <a:t> </a:t>
            </a:r>
            <a:r>
              <a:rPr lang="en-US" sz="3200" dirty="0" err="1"/>
              <a:t>jasniji</a:t>
            </a:r>
            <a:r>
              <a:rPr lang="en-US" sz="3200" dirty="0"/>
              <a:t> u </a:t>
            </a:r>
            <a:r>
              <a:rPr lang="en-US" sz="3200" dirty="0" err="1"/>
              <a:t>odnosu</a:t>
            </a:r>
            <a:r>
              <a:rPr lang="en-US" sz="3200" dirty="0"/>
              <a:t> </a:t>
            </a:r>
            <a:r>
              <a:rPr lang="en-US" sz="3200" dirty="0" err="1"/>
              <a:t>na</a:t>
            </a:r>
            <a:r>
              <a:rPr lang="en-US" sz="3200" dirty="0"/>
              <a:t> </a:t>
            </a:r>
            <a:r>
              <a:rPr lang="en-US" sz="3200" dirty="0" err="1"/>
              <a:t>definitivni</a:t>
            </a:r>
            <a:r>
              <a:rPr lang="en-US" sz="3200" dirty="0"/>
              <a:t> </a:t>
            </a:r>
            <a:r>
              <a:rPr lang="en-US" sz="3200" dirty="0" err="1"/>
              <a:t>ishod</a:t>
            </a:r>
            <a:r>
              <a:rPr lang="en-US" sz="3200" dirty="0"/>
              <a:t> </a:t>
            </a:r>
            <a:r>
              <a:rPr lang="en-US" sz="3200" dirty="0" err="1"/>
              <a:t>lečenja</a:t>
            </a:r>
            <a:r>
              <a:rPr lang="en-US" sz="3200" dirty="0"/>
              <a:t>, </a:t>
            </a:r>
            <a:r>
              <a:rPr lang="en-US" sz="3200" dirty="0" err="1"/>
              <a:t>onosno</a:t>
            </a:r>
            <a:r>
              <a:rPr lang="en-US" sz="3200" dirty="0"/>
              <a:t> </a:t>
            </a:r>
            <a:r>
              <a:rPr lang="en-US" sz="3200" dirty="0" err="1"/>
              <a:t>na</a:t>
            </a:r>
            <a:r>
              <a:rPr lang="en-US" sz="3200" dirty="0"/>
              <a:t> </a:t>
            </a:r>
            <a:r>
              <a:rPr lang="en-US" sz="3200" dirty="0" err="1"/>
              <a:t>preživljavanje</a:t>
            </a:r>
            <a:r>
              <a:rPr lang="en-US" sz="3200" dirty="0"/>
              <a:t> bez </a:t>
            </a:r>
            <a:r>
              <a:rPr lang="en-US" sz="3200" dirty="0" err="1"/>
              <a:t>bolesti</a:t>
            </a:r>
            <a:r>
              <a:rPr lang="en-US" sz="3200" dirty="0"/>
              <a:t> (disease free survival – DFS) </a:t>
            </a:r>
            <a:r>
              <a:rPr lang="en-US" sz="3200" dirty="0" err="1"/>
              <a:t>i</a:t>
            </a:r>
            <a:r>
              <a:rPr lang="en-US" sz="3200" dirty="0"/>
              <a:t> </a:t>
            </a:r>
            <a:r>
              <a:rPr lang="en-US" sz="3200" dirty="0" err="1"/>
              <a:t>ukupno</a:t>
            </a:r>
            <a:r>
              <a:rPr lang="en-US" sz="3200" dirty="0"/>
              <a:t> </a:t>
            </a:r>
            <a:r>
              <a:rPr lang="en-US" sz="3200" dirty="0" err="1"/>
              <a:t>prežiljvavanje</a:t>
            </a:r>
            <a:r>
              <a:rPr lang="en-US" sz="3200" dirty="0"/>
              <a:t> (overall survival – OS).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5528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486400"/>
          </a:xfrm>
        </p:spPr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en-US" sz="3200" i="1" dirty="0"/>
              <a:t> C</a:t>
            </a:r>
            <a:r>
              <a:rPr lang="sr-Cyrl-RS" sz="3200" i="1" dirty="0"/>
              <a:t>ORE</a:t>
            </a:r>
            <a:r>
              <a:rPr lang="en-US" sz="3200" i="1" dirty="0"/>
              <a:t> </a:t>
            </a:r>
            <a:r>
              <a:rPr lang="sr-Cyrl-RS" sz="3200" i="1" dirty="0"/>
              <a:t>биопсија се изразито препоручује </a:t>
            </a:r>
            <a:endParaRPr lang="en-US" sz="3200" i="1" dirty="0"/>
          </a:p>
          <a:p>
            <a:pPr>
              <a:buFont typeface="Arial" charset="0"/>
              <a:buChar char="•"/>
            </a:pPr>
            <a:r>
              <a:rPr lang="sr-Cyrl-RS" sz="3200" i="1" dirty="0"/>
              <a:t> </a:t>
            </a:r>
            <a:r>
              <a:rPr lang="en-US" sz="3200" i="1" dirty="0"/>
              <a:t>FNA </a:t>
            </a:r>
            <a:r>
              <a:rPr lang="sr-Cyrl-RS" sz="3200" i="1" dirty="0"/>
              <a:t>за цитолошку дијагнозу користити у случајевима када је немогуће урадити </a:t>
            </a:r>
            <a:r>
              <a:rPr lang="en-US" sz="3200" i="1" dirty="0"/>
              <a:t>C</a:t>
            </a:r>
            <a:r>
              <a:rPr lang="sr-Cyrl-RS" sz="3200" i="1" dirty="0"/>
              <a:t>ORE биопсију (на пример: биопсија лимфних нодуса аксиле)</a:t>
            </a:r>
            <a:endParaRPr lang="en-US" sz="3200" i="1" dirty="0"/>
          </a:p>
          <a:p>
            <a:pPr>
              <a:buFont typeface="Arial" charset="0"/>
              <a:buChar char="•"/>
            </a:pPr>
            <a:endParaRPr lang="en-US" sz="2000" i="1" dirty="0"/>
          </a:p>
          <a:p>
            <a:pPr marL="0" indent="0">
              <a:buNone/>
            </a:pPr>
            <a:r>
              <a:rPr lang="sr-Cyrl-RS" sz="3200" dirty="0"/>
              <a:t>   С</a:t>
            </a:r>
            <a:r>
              <a:rPr lang="ru-RU" sz="3200" dirty="0"/>
              <a:t>тандард је да се неоперативна дијагноза</a:t>
            </a:r>
            <a:r>
              <a:rPr lang="en-US" sz="3200" dirty="0"/>
              <a:t>  </a:t>
            </a:r>
            <a:endParaRPr lang="sr-Cyrl-RS" sz="3200" dirty="0"/>
          </a:p>
          <a:p>
            <a:pPr marL="0" indent="0">
              <a:spcBef>
                <a:spcPts val="0"/>
              </a:spcBef>
              <a:buNone/>
            </a:pPr>
            <a:r>
              <a:rPr lang="sr-Cyrl-RS" sz="3200" dirty="0"/>
              <a:t>   </a:t>
            </a:r>
            <a:r>
              <a:rPr lang="ru-RU" sz="3200" dirty="0"/>
              <a:t>постави код 90-95% пацијената</a:t>
            </a:r>
            <a:endParaRPr lang="en-US" sz="3200" dirty="0"/>
          </a:p>
          <a:p>
            <a:pPr marL="0" indent="0">
              <a:spcBef>
                <a:spcPts val="1200"/>
              </a:spcBef>
              <a:buNone/>
            </a:pPr>
            <a:r>
              <a:rPr lang="sr-Cyrl-RS" sz="3200" dirty="0"/>
              <a:t>   У КЦ Крагујевац 72%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27061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4000" b="1" dirty="0"/>
              <a:t>HP nalaz, kao i biološke karakteristike karcinoma dojke</a:t>
            </a:r>
            <a:r>
              <a:rPr lang="en-US" sz="4000" b="1" dirty="0"/>
              <a:t> </a:t>
            </a:r>
            <a:r>
              <a:rPr lang="vi-VN" sz="4000" b="1" dirty="0"/>
              <a:t>(ER/PGR/HER2/Ki67), moraju biti određene pre donošenja</a:t>
            </a:r>
            <a:r>
              <a:rPr lang="en-US" sz="4000" b="1" dirty="0"/>
              <a:t> </a:t>
            </a:r>
            <a:r>
              <a:rPr lang="vi-VN" sz="4000" b="1" dirty="0"/>
              <a:t>odluke o lečenju kod više od 90% pacijenata</a:t>
            </a:r>
          </a:p>
          <a:p>
            <a:pPr marL="0" indent="0">
              <a:buNone/>
            </a:pPr>
            <a:r>
              <a:rPr lang="vi-VN" sz="4000" b="1" dirty="0"/>
              <a:t>sa invazivnim i više od 85% pacijenata sa neinvazinim</a:t>
            </a:r>
            <a:r>
              <a:rPr lang="en-US" sz="4000" b="1" dirty="0"/>
              <a:t> </a:t>
            </a:r>
            <a:r>
              <a:rPr lang="vi-VN" sz="4000" b="1" dirty="0"/>
              <a:t>karcinomom dojke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488336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200" dirty="0" err="1"/>
              <a:t>lobularni</a:t>
            </a:r>
            <a:r>
              <a:rPr lang="en-US" sz="3200" dirty="0"/>
              <a:t> </a:t>
            </a:r>
            <a:r>
              <a:rPr lang="en-US" sz="3200" dirty="0" err="1"/>
              <a:t>karcinomi</a:t>
            </a:r>
            <a:r>
              <a:rPr lang="en-US" sz="3200" dirty="0"/>
              <a:t>, </a:t>
            </a:r>
            <a:r>
              <a:rPr lang="en-US" sz="3200" dirty="0" err="1"/>
              <a:t>sa</a:t>
            </a:r>
            <a:r>
              <a:rPr lang="en-US" sz="3200" dirty="0"/>
              <a:t> </a:t>
            </a:r>
            <a:r>
              <a:rPr lang="en-US" sz="3200" dirty="0" err="1"/>
              <a:t>visokom</a:t>
            </a:r>
            <a:r>
              <a:rPr lang="en-US" sz="3200" dirty="0"/>
              <a:t> </a:t>
            </a:r>
            <a:r>
              <a:rPr lang="en-US" sz="3200" dirty="0" err="1"/>
              <a:t>ekspresijom</a:t>
            </a:r>
            <a:r>
              <a:rPr lang="en-US" sz="3200" dirty="0"/>
              <a:t> </a:t>
            </a:r>
            <a:r>
              <a:rPr lang="en-US" sz="3200" dirty="0" err="1"/>
              <a:t>receptora</a:t>
            </a:r>
            <a:r>
              <a:rPr lang="en-US" sz="3200" dirty="0"/>
              <a:t> </a:t>
            </a:r>
            <a:r>
              <a:rPr lang="en-US" sz="3200" dirty="0" err="1"/>
              <a:t>za</a:t>
            </a:r>
            <a:r>
              <a:rPr lang="en-US" sz="3200" dirty="0"/>
              <a:t> estrogen (ER) </a:t>
            </a:r>
            <a:r>
              <a:rPr lang="en-US" sz="3200" dirty="0" err="1"/>
              <a:t>i</a:t>
            </a:r>
            <a:r>
              <a:rPr lang="en-US" sz="3200" dirty="0"/>
              <a:t> </a:t>
            </a:r>
            <a:r>
              <a:rPr lang="en-US" sz="3200" dirty="0" err="1"/>
              <a:t>progesteron</a:t>
            </a:r>
            <a:r>
              <a:rPr lang="en-US" sz="3200" dirty="0"/>
              <a:t> (PR), Her2 </a:t>
            </a:r>
            <a:r>
              <a:rPr lang="en-US" sz="3200" dirty="0" err="1"/>
              <a:t>negativni</a:t>
            </a:r>
            <a:r>
              <a:rPr lang="en-US" sz="3200" dirty="0"/>
              <a:t> </a:t>
            </a:r>
            <a:r>
              <a:rPr lang="en-US" sz="3200" dirty="0" err="1"/>
              <a:t>i</a:t>
            </a:r>
            <a:r>
              <a:rPr lang="en-US" sz="3200" dirty="0"/>
              <a:t> </a:t>
            </a:r>
            <a:r>
              <a:rPr lang="en-US" sz="3200" dirty="0" err="1"/>
              <a:t>sa</a:t>
            </a:r>
            <a:r>
              <a:rPr lang="en-US" sz="3200" dirty="0"/>
              <a:t> </a:t>
            </a:r>
            <a:r>
              <a:rPr lang="en-US" sz="3200" dirty="0" err="1"/>
              <a:t>niskim</a:t>
            </a:r>
            <a:r>
              <a:rPr lang="en-US" sz="3200" dirty="0"/>
              <a:t> </a:t>
            </a:r>
            <a:r>
              <a:rPr lang="en-US" sz="3200" dirty="0" err="1"/>
              <a:t>proliferativnim</a:t>
            </a:r>
            <a:r>
              <a:rPr lang="en-US" sz="3200" dirty="0"/>
              <a:t> </a:t>
            </a:r>
            <a:r>
              <a:rPr lang="en-US" sz="3200" dirty="0" err="1"/>
              <a:t>indeksom</a:t>
            </a:r>
            <a:r>
              <a:rPr lang="en-US" sz="3200" dirty="0"/>
              <a:t> (Ki67) </a:t>
            </a:r>
            <a:r>
              <a:rPr lang="en-US" sz="3200" dirty="0" err="1"/>
              <a:t>i</a:t>
            </a:r>
            <a:r>
              <a:rPr lang="en-US" sz="3200" dirty="0"/>
              <a:t> (</a:t>
            </a:r>
            <a:r>
              <a:rPr lang="en-US" sz="3200" dirty="0" err="1"/>
              <a:t>luminalni</a:t>
            </a:r>
            <a:r>
              <a:rPr lang="en-US" sz="3200" dirty="0"/>
              <a:t> A-like),</a:t>
            </a:r>
          </a:p>
          <a:p>
            <a:pPr marL="0" indent="0">
              <a:buNone/>
            </a:pPr>
            <a:r>
              <a:rPr lang="en-US" sz="3200" dirty="0" err="1"/>
              <a:t>generalno</a:t>
            </a:r>
            <a:r>
              <a:rPr lang="en-US" sz="3200" dirty="0"/>
              <a:t> </a:t>
            </a:r>
            <a:r>
              <a:rPr lang="en-US" sz="3200" b="1" dirty="0" err="1"/>
              <a:t>manje</a:t>
            </a:r>
            <a:r>
              <a:rPr lang="en-US" sz="3200" b="1" dirty="0"/>
              <a:t> </a:t>
            </a:r>
            <a:r>
              <a:rPr lang="en-US" sz="3200" b="1" dirty="0" err="1"/>
              <a:t>hemiosenzitivni</a:t>
            </a:r>
            <a:r>
              <a:rPr lang="en-US" sz="3200" dirty="0"/>
              <a:t>.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1200" dirty="0" err="1"/>
              <a:t>Cortazar</a:t>
            </a:r>
            <a:r>
              <a:rPr lang="en-US" sz="1200" dirty="0"/>
              <a:t> P, Zhang L, </a:t>
            </a:r>
            <a:r>
              <a:rPr lang="en-US" sz="1200" dirty="0" err="1"/>
              <a:t>Untch</a:t>
            </a:r>
            <a:r>
              <a:rPr lang="en-US" sz="1200" dirty="0"/>
              <a:t> M et al. Pathological complete response</a:t>
            </a:r>
          </a:p>
          <a:p>
            <a:pPr marL="0" indent="0">
              <a:buNone/>
            </a:pPr>
            <a:r>
              <a:rPr lang="en-US" sz="1200" dirty="0"/>
              <a:t>and long-term clinical benefit in breast cancer: the </a:t>
            </a:r>
            <a:r>
              <a:rPr lang="en-US" sz="1200" dirty="0" err="1"/>
              <a:t>CTNeoBC</a:t>
            </a:r>
            <a:r>
              <a:rPr lang="en-US" sz="1200" dirty="0"/>
              <a:t> pooled</a:t>
            </a:r>
          </a:p>
          <a:p>
            <a:pPr marL="0" indent="0">
              <a:buNone/>
            </a:pPr>
            <a:r>
              <a:rPr lang="en-US" sz="1200" dirty="0"/>
              <a:t>analysis Lancet. 2014 Jul 12;384(9938):164-72. </a:t>
            </a:r>
          </a:p>
          <a:p>
            <a:pPr marL="0" indent="0">
              <a:buNone/>
            </a:pPr>
            <a:r>
              <a:rPr lang="en-US" sz="1200" dirty="0"/>
              <a:t>von </a:t>
            </a:r>
            <a:r>
              <a:rPr lang="en-US" sz="1200" dirty="0" err="1"/>
              <a:t>Minckwitz</a:t>
            </a:r>
            <a:r>
              <a:rPr lang="en-US" sz="1200" dirty="0"/>
              <a:t> G, </a:t>
            </a:r>
            <a:r>
              <a:rPr lang="en-US" sz="1200" dirty="0" err="1"/>
              <a:t>Untch</a:t>
            </a:r>
            <a:r>
              <a:rPr lang="en-US" sz="1200" dirty="0"/>
              <a:t> M, </a:t>
            </a:r>
            <a:r>
              <a:rPr lang="en-US" sz="1200" dirty="0" err="1"/>
              <a:t>Blohmer</a:t>
            </a:r>
            <a:r>
              <a:rPr lang="en-US" sz="1200" dirty="0"/>
              <a:t> JU et al. Definition and impact</a:t>
            </a:r>
          </a:p>
          <a:p>
            <a:pPr marL="0" indent="0">
              <a:buNone/>
            </a:pPr>
            <a:r>
              <a:rPr lang="en-US" sz="1200" dirty="0"/>
              <a:t>of pathologic complete response on prognosis after neoadjuvant</a:t>
            </a:r>
          </a:p>
          <a:p>
            <a:pPr marL="0" indent="0">
              <a:buNone/>
            </a:pPr>
            <a:r>
              <a:rPr lang="en-US" sz="1200" dirty="0"/>
              <a:t>chemotherapy in various intrinsic breast cancer subtypes J </a:t>
            </a:r>
            <a:r>
              <a:rPr lang="en-US" sz="1200" dirty="0" err="1"/>
              <a:t>Clin</a:t>
            </a:r>
            <a:r>
              <a:rPr lang="en-US" sz="1200" dirty="0"/>
              <a:t> </a:t>
            </a:r>
            <a:r>
              <a:rPr lang="en-US" sz="1200" dirty="0" err="1"/>
              <a:t>Oncol</a:t>
            </a:r>
            <a:r>
              <a:rPr lang="en-US" sz="1200" dirty="0"/>
              <a:t>.</a:t>
            </a:r>
          </a:p>
          <a:p>
            <a:pPr marL="0" indent="0">
              <a:buNone/>
            </a:pPr>
            <a:r>
              <a:rPr lang="en-US" sz="1200" dirty="0"/>
              <a:t>2012 May 20;30(15):1796-804.</a:t>
            </a:r>
          </a:p>
        </p:txBody>
      </p:sp>
    </p:spTree>
    <p:extLst>
      <p:ext uri="{BB962C8B-B14F-4D97-AF65-F5344CB8AC3E}">
        <p14:creationId xmlns:p14="http://schemas.microsoft.com/office/powerpoint/2010/main" val="35098560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10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err="1"/>
              <a:t>kao</a:t>
            </a:r>
            <a:r>
              <a:rPr lang="en-US" sz="3200" dirty="0"/>
              <a:t> </a:t>
            </a:r>
            <a:r>
              <a:rPr lang="en-US" sz="3200" b="1" dirty="0" err="1"/>
              <a:t>posebno</a:t>
            </a:r>
            <a:r>
              <a:rPr lang="en-US" sz="3200" b="1" dirty="0"/>
              <a:t> </a:t>
            </a:r>
            <a:r>
              <a:rPr lang="en-US" sz="3200" b="1" dirty="0" err="1"/>
              <a:t>hemiosenzitivni</a:t>
            </a:r>
            <a:r>
              <a:rPr lang="en-US" sz="3200" b="1" dirty="0"/>
              <a:t> </a:t>
            </a:r>
            <a:r>
              <a:rPr lang="en-US" sz="3200" dirty="0" err="1"/>
              <a:t>izdvajaju</a:t>
            </a:r>
            <a:r>
              <a:rPr lang="en-US" sz="3200" dirty="0"/>
              <a:t> se: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 - </a:t>
            </a:r>
            <a:r>
              <a:rPr lang="en-US" sz="3200" dirty="0" err="1"/>
              <a:t>Trostruko</a:t>
            </a:r>
            <a:r>
              <a:rPr lang="en-US" sz="3200" dirty="0"/>
              <a:t> </a:t>
            </a:r>
            <a:r>
              <a:rPr lang="en-US" sz="3200" dirty="0" err="1"/>
              <a:t>negativan</a:t>
            </a:r>
            <a:r>
              <a:rPr lang="en-US" sz="3200" dirty="0"/>
              <a:t>: ER </a:t>
            </a:r>
            <a:r>
              <a:rPr lang="en-US" sz="3200" dirty="0" err="1"/>
              <a:t>negativan</a:t>
            </a:r>
            <a:r>
              <a:rPr lang="en-US" sz="3200" dirty="0"/>
              <a:t>,  PR </a:t>
            </a:r>
            <a:r>
              <a:rPr lang="en-US" sz="3200" dirty="0" err="1"/>
              <a:t>negativan</a:t>
            </a:r>
            <a:r>
              <a:rPr lang="en-US" sz="3200" dirty="0"/>
              <a:t>,  HER2 </a:t>
            </a:r>
            <a:r>
              <a:rPr lang="en-US" sz="3200" dirty="0" err="1"/>
              <a:t>negativan</a:t>
            </a:r>
            <a:endParaRPr lang="en-US" sz="3200" dirty="0"/>
          </a:p>
          <a:p>
            <a:pPr marL="0" indent="0">
              <a:buNone/>
            </a:pPr>
            <a:r>
              <a:rPr lang="en-US" dirty="0"/>
              <a:t>(triple negative breast cancer – TNBC) I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-  </a:t>
            </a:r>
            <a:r>
              <a:rPr lang="en-US" sz="3200" dirty="0"/>
              <a:t>Her2 </a:t>
            </a:r>
            <a:r>
              <a:rPr lang="en-US" sz="3200" dirty="0" err="1"/>
              <a:t>pozitivan</a:t>
            </a:r>
            <a:r>
              <a:rPr lang="en-US" sz="3200" dirty="0"/>
              <a:t> </a:t>
            </a:r>
            <a:r>
              <a:rPr lang="en-US" sz="3200" dirty="0" err="1"/>
              <a:t>karcinom</a:t>
            </a:r>
            <a:r>
              <a:rPr lang="en-US" sz="3200" dirty="0"/>
              <a:t> </a:t>
            </a:r>
            <a:r>
              <a:rPr lang="en-US" sz="3200" dirty="0" err="1"/>
              <a:t>dojke</a:t>
            </a:r>
            <a:endParaRPr lang="en-US" sz="3200" dirty="0"/>
          </a:p>
          <a:p>
            <a:pPr marL="0" indent="0">
              <a:buNone/>
            </a:pPr>
            <a:r>
              <a:rPr lang="en-US" sz="1200" dirty="0" err="1"/>
              <a:t>Cortazar</a:t>
            </a:r>
            <a:r>
              <a:rPr lang="en-US" sz="1200" dirty="0"/>
              <a:t> P, Zhang L, </a:t>
            </a:r>
            <a:r>
              <a:rPr lang="en-US" sz="1200" dirty="0" err="1"/>
              <a:t>Untch</a:t>
            </a:r>
            <a:r>
              <a:rPr lang="en-US" sz="1200" dirty="0"/>
              <a:t> M et al. Pathological complete response</a:t>
            </a:r>
          </a:p>
          <a:p>
            <a:pPr marL="0" indent="0">
              <a:buNone/>
            </a:pPr>
            <a:r>
              <a:rPr lang="en-US" sz="1200" dirty="0"/>
              <a:t>and long-term clinical benefit in breast cancer: the </a:t>
            </a:r>
            <a:r>
              <a:rPr lang="en-US" sz="1200" dirty="0" err="1"/>
              <a:t>CTNeoBC</a:t>
            </a:r>
            <a:r>
              <a:rPr lang="en-US" sz="1200" dirty="0"/>
              <a:t> pooled</a:t>
            </a:r>
          </a:p>
          <a:p>
            <a:pPr marL="0" indent="0">
              <a:buNone/>
            </a:pPr>
            <a:r>
              <a:rPr lang="en-US" sz="1200" dirty="0"/>
              <a:t>analysis Lancet. 2014 Jul 12;384(9938):164-72.</a:t>
            </a:r>
          </a:p>
          <a:p>
            <a:pPr marL="0" indent="0">
              <a:buNone/>
            </a:pPr>
            <a:r>
              <a:rPr lang="en-US" sz="1200" dirty="0"/>
              <a:t>13. von </a:t>
            </a:r>
            <a:r>
              <a:rPr lang="en-US" sz="1200" dirty="0" err="1"/>
              <a:t>Minckwitz</a:t>
            </a:r>
            <a:r>
              <a:rPr lang="en-US" sz="1200" dirty="0"/>
              <a:t> G, </a:t>
            </a:r>
            <a:r>
              <a:rPr lang="en-US" sz="1200" dirty="0" err="1"/>
              <a:t>Untch</a:t>
            </a:r>
            <a:r>
              <a:rPr lang="en-US" sz="1200" dirty="0"/>
              <a:t> M, </a:t>
            </a:r>
            <a:r>
              <a:rPr lang="en-US" sz="1200" dirty="0" err="1"/>
              <a:t>Blohmer</a:t>
            </a:r>
            <a:r>
              <a:rPr lang="en-US" sz="1200" dirty="0"/>
              <a:t> JU et al. Definition and impact</a:t>
            </a:r>
          </a:p>
          <a:p>
            <a:pPr marL="0" indent="0">
              <a:buNone/>
            </a:pPr>
            <a:r>
              <a:rPr lang="en-US" sz="1200" dirty="0"/>
              <a:t>of pathologic complete response on prognosis after neoadjuvant</a:t>
            </a:r>
          </a:p>
          <a:p>
            <a:pPr marL="0" indent="0">
              <a:buNone/>
            </a:pPr>
            <a:r>
              <a:rPr lang="en-US" sz="1200" dirty="0"/>
              <a:t>chemotherapy in various intrinsic breast cancer subtypes J </a:t>
            </a:r>
            <a:r>
              <a:rPr lang="en-US" sz="1200" dirty="0" err="1"/>
              <a:t>Clin</a:t>
            </a:r>
            <a:r>
              <a:rPr lang="en-US" sz="1200" dirty="0"/>
              <a:t> </a:t>
            </a:r>
            <a:r>
              <a:rPr lang="en-US" sz="1200" dirty="0" err="1"/>
              <a:t>Oncol</a:t>
            </a:r>
            <a:r>
              <a:rPr lang="en-US" sz="1200" dirty="0"/>
              <a:t>.</a:t>
            </a:r>
          </a:p>
          <a:p>
            <a:pPr marL="0" indent="0">
              <a:buNone/>
            </a:pPr>
            <a:r>
              <a:rPr lang="en-US" sz="1200" dirty="0"/>
              <a:t>2012 May 20;30(15):1796-804.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52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Her2 </a:t>
            </a:r>
            <a:r>
              <a:rPr lang="en-US" sz="4000" b="1" dirty="0" err="1"/>
              <a:t>pozitivan</a:t>
            </a:r>
            <a:r>
              <a:rPr lang="en-US" sz="4000" b="1" dirty="0"/>
              <a:t> </a:t>
            </a:r>
            <a:r>
              <a:rPr lang="en-US" sz="4000" b="1" dirty="0" err="1"/>
              <a:t>karcinom</a:t>
            </a:r>
            <a:r>
              <a:rPr lang="en-US" sz="4000" b="1" dirty="0"/>
              <a:t> </a:t>
            </a:r>
            <a:r>
              <a:rPr lang="en-US" sz="4000" b="1" dirty="0" err="1"/>
              <a:t>dojke</a:t>
            </a:r>
            <a:r>
              <a:rPr lang="en-US" sz="4000" b="1" dirty="0"/>
              <a:t> (T2) </a:t>
            </a:r>
            <a:r>
              <a:rPr lang="en-US" sz="4000" b="1" dirty="0" err="1"/>
              <a:t>predstavlja</a:t>
            </a:r>
            <a:r>
              <a:rPr lang="en-US" sz="4000" b="1" dirty="0"/>
              <a:t> </a:t>
            </a:r>
            <a:r>
              <a:rPr lang="en-US" sz="4000" b="1" dirty="0" err="1"/>
              <a:t>indikaciju</a:t>
            </a:r>
            <a:endParaRPr lang="en-US" sz="4000" b="1" dirty="0"/>
          </a:p>
          <a:p>
            <a:pPr marL="0" indent="0">
              <a:buNone/>
            </a:pPr>
            <a:r>
              <a:rPr lang="en-US" sz="4000" b="1" dirty="0" err="1"/>
              <a:t>za</a:t>
            </a:r>
            <a:r>
              <a:rPr lang="en-US" sz="4000" b="1" dirty="0"/>
              <a:t> </a:t>
            </a:r>
            <a:r>
              <a:rPr lang="en-US" sz="4000" b="1" dirty="0" err="1"/>
              <a:t>primenu</a:t>
            </a:r>
            <a:r>
              <a:rPr lang="en-US" sz="4000" b="1" dirty="0"/>
              <a:t> NAT, </a:t>
            </a:r>
            <a:r>
              <a:rPr lang="en-US" sz="4000" b="1" dirty="0" err="1"/>
              <a:t>i</a:t>
            </a:r>
            <a:r>
              <a:rPr lang="en-US" sz="4000" b="1" dirty="0"/>
              <a:t> anti-HER2 </a:t>
            </a:r>
            <a:r>
              <a:rPr lang="en-US" sz="4000" b="1" dirty="0" err="1"/>
              <a:t>terapija</a:t>
            </a:r>
            <a:r>
              <a:rPr lang="en-US" sz="4000" b="1" dirty="0"/>
              <a:t> mora </a:t>
            </a:r>
            <a:r>
              <a:rPr lang="en-US" sz="4000" b="1" dirty="0" err="1"/>
              <a:t>biti</a:t>
            </a:r>
            <a:r>
              <a:rPr lang="en-US" sz="4000" b="1" dirty="0"/>
              <a:t> </a:t>
            </a:r>
            <a:r>
              <a:rPr lang="en-US" sz="4000" b="1" dirty="0" err="1"/>
              <a:t>sastavni</a:t>
            </a:r>
            <a:r>
              <a:rPr lang="en-US" sz="4000" b="1" dirty="0"/>
              <a:t> </a:t>
            </a:r>
            <a:r>
              <a:rPr lang="en-US" sz="4000" b="1" dirty="0" err="1"/>
              <a:t>deo</a:t>
            </a:r>
            <a:r>
              <a:rPr lang="en-US" sz="4000" b="1" dirty="0"/>
              <a:t> </a:t>
            </a:r>
            <a:r>
              <a:rPr lang="en-US" sz="4000" b="1" dirty="0" err="1"/>
              <a:t>lečenja</a:t>
            </a:r>
            <a:r>
              <a:rPr lang="en-US" sz="4000" b="1" dirty="0"/>
              <a:t> u NAT (ne </a:t>
            </a:r>
            <a:r>
              <a:rPr lang="en-US" sz="4000" b="1" dirty="0" err="1"/>
              <a:t>kombinovati</a:t>
            </a:r>
            <a:r>
              <a:rPr lang="en-US" sz="4000" b="1" dirty="0"/>
              <a:t> </a:t>
            </a:r>
            <a:r>
              <a:rPr lang="en-US" sz="4000" b="1" dirty="0" err="1"/>
              <a:t>sa</a:t>
            </a:r>
            <a:r>
              <a:rPr lang="en-US" sz="4000" b="1" dirty="0"/>
              <a:t> </a:t>
            </a:r>
            <a:r>
              <a:rPr lang="en-US" sz="4000" b="1" dirty="0" err="1"/>
              <a:t>antraciklinima</a:t>
            </a:r>
            <a:r>
              <a:rPr lang="en-US" sz="4000" b="1" dirty="0"/>
              <a:t>, </a:t>
            </a:r>
            <a:r>
              <a:rPr lang="en-US" sz="4000" b="1" dirty="0" err="1"/>
              <a:t>kombinovati</a:t>
            </a:r>
            <a:r>
              <a:rPr lang="en-US" sz="4000" b="1" dirty="0"/>
              <a:t> </a:t>
            </a:r>
            <a:r>
              <a:rPr lang="en-US" sz="4000" b="1" dirty="0" err="1"/>
              <a:t>sa</a:t>
            </a:r>
            <a:r>
              <a:rPr lang="en-US" sz="4000" b="1" dirty="0"/>
              <a:t> </a:t>
            </a:r>
            <a:r>
              <a:rPr lang="en-US" sz="4000" b="1" dirty="0" err="1"/>
              <a:t>taksanskim</a:t>
            </a:r>
            <a:r>
              <a:rPr lang="en-US" sz="4000" b="1" dirty="0"/>
              <a:t> </a:t>
            </a:r>
            <a:r>
              <a:rPr lang="en-US" sz="4000" b="1" dirty="0" err="1"/>
              <a:t>delom</a:t>
            </a:r>
            <a:r>
              <a:rPr lang="en-US" sz="4000" b="1" dirty="0"/>
              <a:t> NAT)</a:t>
            </a:r>
          </a:p>
        </p:txBody>
      </p:sp>
    </p:spTree>
    <p:extLst>
      <p:ext uri="{BB962C8B-B14F-4D97-AF65-F5344CB8AC3E}">
        <p14:creationId xmlns:p14="http://schemas.microsoft.com/office/powerpoint/2010/main" val="191080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HP </a:t>
            </a:r>
            <a:r>
              <a:rPr lang="en-US" sz="4000" b="1" dirty="0" err="1"/>
              <a:t>i</a:t>
            </a:r>
            <a:r>
              <a:rPr lang="en-US" sz="4000" b="1" dirty="0"/>
              <a:t> IHH </a:t>
            </a:r>
            <a:r>
              <a:rPr lang="en-US" sz="4000" b="1" dirty="0" err="1"/>
              <a:t>tumora</a:t>
            </a:r>
            <a:r>
              <a:rPr lang="en-US" sz="4000" b="1" dirty="0"/>
              <a:t> </a:t>
            </a:r>
            <a:r>
              <a:rPr lang="en-US" sz="4000" b="1" dirty="0" err="1"/>
              <a:t>nalaz</a:t>
            </a:r>
            <a:r>
              <a:rPr lang="en-US" sz="4000" b="1" dirty="0"/>
              <a:t> </a:t>
            </a:r>
            <a:r>
              <a:rPr lang="en-US" sz="4000" b="1" dirty="0" err="1"/>
              <a:t>dobija</a:t>
            </a:r>
            <a:r>
              <a:rPr lang="en-US" sz="4000" b="1" dirty="0"/>
              <a:t> se </a:t>
            </a:r>
            <a:r>
              <a:rPr lang="en-US" sz="4000" b="1" dirty="0" err="1"/>
              <a:t>preterapijski</a:t>
            </a:r>
            <a:r>
              <a:rPr lang="en-US" sz="4000" b="1" dirty="0"/>
              <a:t> core </a:t>
            </a:r>
            <a:r>
              <a:rPr lang="en-US" sz="4000" b="1" dirty="0" err="1"/>
              <a:t>biopsijom</a:t>
            </a:r>
            <a:r>
              <a:rPr lang="en-US" sz="4000" b="1" dirty="0"/>
              <a:t>, </a:t>
            </a:r>
            <a:r>
              <a:rPr lang="en-US" sz="4000" b="1" dirty="0" err="1"/>
              <a:t>dok</a:t>
            </a:r>
            <a:r>
              <a:rPr lang="en-US" sz="4000" b="1" dirty="0"/>
              <a:t> bi </a:t>
            </a:r>
            <a:r>
              <a:rPr lang="en-US" sz="4000" b="1" dirty="0" err="1"/>
              <a:t>kod</a:t>
            </a:r>
            <a:r>
              <a:rPr lang="en-US" sz="4000" b="1" dirty="0"/>
              <a:t> </a:t>
            </a:r>
            <a:r>
              <a:rPr lang="en-US" sz="4000" b="1" dirty="0" err="1"/>
              <a:t>bolesnica</a:t>
            </a:r>
            <a:r>
              <a:rPr lang="en-US" sz="4000" b="1" dirty="0"/>
              <a:t> </a:t>
            </a:r>
            <a:r>
              <a:rPr lang="en-US" sz="4000" b="1" dirty="0" err="1"/>
              <a:t>sa</a:t>
            </a:r>
            <a:r>
              <a:rPr lang="en-US" sz="4000" b="1" dirty="0"/>
              <a:t> N+ </a:t>
            </a:r>
            <a:r>
              <a:rPr lang="en-US" sz="4000" b="1" dirty="0" err="1"/>
              <a:t>nalaze</a:t>
            </a:r>
            <a:r>
              <a:rPr lang="en-US" sz="4000" b="1" dirty="0"/>
              <a:t> </a:t>
            </a:r>
            <a:r>
              <a:rPr lang="en-US" sz="4000" b="1" dirty="0" err="1"/>
              <a:t>trebalo</a:t>
            </a:r>
            <a:r>
              <a:rPr lang="en-US" sz="4000" b="1" dirty="0"/>
              <a:t> </a:t>
            </a:r>
            <a:r>
              <a:rPr lang="en-US" sz="4000" b="1" dirty="0" err="1"/>
              <a:t>dopuniti</a:t>
            </a:r>
            <a:r>
              <a:rPr lang="en-US" sz="4000" b="1" dirty="0"/>
              <a:t> FNA </a:t>
            </a:r>
            <a:r>
              <a:rPr lang="en-US" sz="4000" b="1" dirty="0" err="1"/>
              <a:t>biopsijom</a:t>
            </a:r>
            <a:r>
              <a:rPr lang="en-US" sz="4000" b="1" dirty="0"/>
              <a:t> </a:t>
            </a:r>
            <a:r>
              <a:rPr lang="en-US" sz="4000" b="1" dirty="0" err="1"/>
              <a:t>aksilarnih</a:t>
            </a:r>
            <a:r>
              <a:rPr lang="en-US" sz="4000" b="1" dirty="0"/>
              <a:t> </a:t>
            </a:r>
            <a:r>
              <a:rPr lang="en-US" sz="4000" b="1" dirty="0" err="1"/>
              <a:t>limfatika</a:t>
            </a:r>
            <a:r>
              <a:rPr lang="en-US" sz="4000" b="1" dirty="0"/>
              <a:t> </a:t>
            </a:r>
            <a:r>
              <a:rPr lang="en-US" sz="4000" b="1" dirty="0" err="1"/>
              <a:t>ili</a:t>
            </a:r>
            <a:r>
              <a:rPr lang="en-US" sz="4000" b="1" dirty="0"/>
              <a:t> SLN </a:t>
            </a:r>
            <a:r>
              <a:rPr lang="en-US" sz="4000" b="1" dirty="0" err="1"/>
              <a:t>biopsijom</a:t>
            </a:r>
            <a:r>
              <a:rPr lang="en-US" sz="40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12011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SRDJAN\sl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838200"/>
            <a:ext cx="4648200" cy="55870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93507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81200" y="1219200"/>
            <a:ext cx="5638800" cy="4876800"/>
          </a:xfrm>
        </p:spPr>
      </p:pic>
    </p:spTree>
    <p:extLst>
      <p:ext uri="{BB962C8B-B14F-4D97-AF65-F5344CB8AC3E}">
        <p14:creationId xmlns:p14="http://schemas.microsoft.com/office/powerpoint/2010/main" val="1548907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758581"/>
            <a:ext cx="4114800" cy="58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85482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SRDJAN\CoreNeedleBiops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066800"/>
            <a:ext cx="6778839" cy="49889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587528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8" name="Picture 4" descr="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447800"/>
            <a:ext cx="2717800" cy="2844800"/>
          </a:xfrm>
          <a:prstGeom prst="rect">
            <a:avLst/>
          </a:prstGeom>
          <a:noFill/>
        </p:spPr>
      </p:pic>
      <p:pic>
        <p:nvPicPr>
          <p:cNvPr id="88069" name="Picture 5" descr="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447800"/>
            <a:ext cx="2959100" cy="2832100"/>
          </a:xfrm>
          <a:prstGeom prst="rect">
            <a:avLst/>
          </a:prstGeom>
          <a:noFill/>
        </p:spPr>
      </p:pic>
      <p:pic>
        <p:nvPicPr>
          <p:cNvPr id="88070" name="Picture 6" descr="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4343400"/>
            <a:ext cx="1485900" cy="1460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 err="1"/>
              <a:t>Hemioterapijske</a:t>
            </a:r>
            <a:r>
              <a:rPr lang="en-US" sz="4000" b="1" dirty="0"/>
              <a:t> </a:t>
            </a:r>
            <a:r>
              <a:rPr lang="en-US" sz="4000" b="1" dirty="0" err="1"/>
              <a:t>kombinacije</a:t>
            </a:r>
            <a:r>
              <a:rPr lang="en-US" sz="4000" b="1" dirty="0"/>
              <a:t> </a:t>
            </a:r>
            <a:r>
              <a:rPr lang="en-US" sz="4000" b="1" dirty="0" err="1"/>
              <a:t>za</a:t>
            </a:r>
            <a:r>
              <a:rPr lang="en-US" sz="4000" b="1" dirty="0"/>
              <a:t> NAT </a:t>
            </a:r>
            <a:r>
              <a:rPr lang="en-US" sz="4000" b="1" dirty="0" err="1"/>
              <a:t>su</a:t>
            </a:r>
            <a:r>
              <a:rPr lang="en-US" sz="4000" b="1" dirty="0"/>
              <a:t> </a:t>
            </a:r>
            <a:r>
              <a:rPr lang="en-US" sz="4000" b="1" dirty="0" err="1"/>
              <a:t>iste</a:t>
            </a:r>
            <a:r>
              <a:rPr lang="en-US" sz="4000" b="1" dirty="0"/>
              <a:t> </a:t>
            </a:r>
            <a:r>
              <a:rPr lang="en-US" sz="4000" b="1" dirty="0" err="1"/>
              <a:t>kao</a:t>
            </a:r>
            <a:r>
              <a:rPr lang="en-US" sz="4000" b="1" dirty="0"/>
              <a:t> </a:t>
            </a:r>
            <a:r>
              <a:rPr lang="en-US" sz="4000" b="1" dirty="0" err="1"/>
              <a:t>i</a:t>
            </a:r>
            <a:r>
              <a:rPr lang="en-US" sz="4000" b="1" dirty="0"/>
              <a:t> </a:t>
            </a:r>
            <a:r>
              <a:rPr lang="en-US" sz="4000" b="1" dirty="0" err="1"/>
              <a:t>za</a:t>
            </a:r>
            <a:r>
              <a:rPr lang="en-US" sz="4000" b="1" dirty="0"/>
              <a:t> </a:t>
            </a:r>
            <a:r>
              <a:rPr lang="en-US" sz="4000" b="1" dirty="0" err="1"/>
              <a:t>adjuvantnu</a:t>
            </a:r>
            <a:r>
              <a:rPr lang="en-US" sz="4000" b="1" dirty="0"/>
              <a:t> </a:t>
            </a:r>
            <a:r>
              <a:rPr lang="en-US" sz="4000" b="1" dirty="0" err="1"/>
              <a:t>terapiju</a:t>
            </a:r>
            <a:r>
              <a:rPr lang="en-US" sz="4000" b="1" dirty="0"/>
              <a:t> (ACx4, u </a:t>
            </a:r>
            <a:r>
              <a:rPr lang="en-US" sz="4000" b="1" dirty="0" err="1"/>
              <a:t>sekvenci</a:t>
            </a:r>
            <a:r>
              <a:rPr lang="en-US" sz="4000" b="1" dirty="0"/>
              <a:t> </a:t>
            </a:r>
            <a:r>
              <a:rPr lang="en-US" sz="4000" b="1" dirty="0" err="1"/>
              <a:t>sa</a:t>
            </a:r>
            <a:r>
              <a:rPr lang="en-US" sz="4000" b="1" dirty="0"/>
              <a:t> </a:t>
            </a:r>
            <a:r>
              <a:rPr lang="en-US" sz="4000" b="1" dirty="0" err="1"/>
              <a:t>taksanima</a:t>
            </a:r>
            <a:r>
              <a:rPr lang="en-US" sz="4000" b="1" dirty="0"/>
              <a:t>).</a:t>
            </a:r>
          </a:p>
          <a:p>
            <a:pPr marL="0" indent="0">
              <a:buNone/>
            </a:pPr>
            <a:r>
              <a:rPr lang="en-US" sz="4000" b="1" dirty="0" err="1"/>
              <a:t>Celokupno</a:t>
            </a:r>
            <a:r>
              <a:rPr lang="en-US" sz="4000" b="1" dirty="0"/>
              <a:t> HT </a:t>
            </a:r>
            <a:r>
              <a:rPr lang="en-US" sz="4000" b="1" dirty="0" err="1"/>
              <a:t>lečenje</a:t>
            </a:r>
            <a:r>
              <a:rPr lang="en-US" sz="4000" b="1" dirty="0"/>
              <a:t> mora </a:t>
            </a:r>
            <a:r>
              <a:rPr lang="en-US" sz="4000" b="1" dirty="0" err="1"/>
              <a:t>biti</a:t>
            </a:r>
            <a:r>
              <a:rPr lang="en-US" sz="4000" b="1" dirty="0"/>
              <a:t> </a:t>
            </a:r>
            <a:r>
              <a:rPr lang="en-US" sz="4000" b="1" dirty="0" err="1"/>
              <a:t>završeno</a:t>
            </a:r>
            <a:r>
              <a:rPr lang="en-US" sz="4000" b="1" dirty="0"/>
              <a:t> </a:t>
            </a:r>
            <a:r>
              <a:rPr lang="en-US" sz="4000" b="1" dirty="0" err="1"/>
              <a:t>preoperativno</a:t>
            </a:r>
            <a:r>
              <a:rPr lang="en-US" sz="40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852936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 err="1"/>
              <a:t>Kod</a:t>
            </a:r>
            <a:r>
              <a:rPr lang="en-US" sz="4000" b="1" dirty="0"/>
              <a:t> Luminal A-like </a:t>
            </a:r>
            <a:r>
              <a:rPr lang="en-US" sz="4000" b="1" dirty="0" err="1"/>
              <a:t>tumora</a:t>
            </a:r>
            <a:r>
              <a:rPr lang="en-US" sz="4000" b="1" dirty="0"/>
              <a:t>, </a:t>
            </a:r>
            <a:r>
              <a:rPr lang="en-US" sz="4000" b="1" dirty="0" err="1"/>
              <a:t>primena</a:t>
            </a:r>
            <a:r>
              <a:rPr lang="en-US" sz="4000" b="1" dirty="0"/>
              <a:t> </a:t>
            </a:r>
            <a:r>
              <a:rPr lang="en-US" sz="4000" b="1" dirty="0" err="1"/>
              <a:t>endokrine</a:t>
            </a:r>
            <a:r>
              <a:rPr lang="en-US" sz="4000" b="1" dirty="0"/>
              <a:t> NAT </a:t>
            </a:r>
            <a:r>
              <a:rPr lang="en-US" sz="4000" b="1" dirty="0" err="1"/>
              <a:t>indikovana</a:t>
            </a:r>
            <a:r>
              <a:rPr lang="en-US" sz="4000" b="1" dirty="0"/>
              <a:t> je </a:t>
            </a:r>
            <a:r>
              <a:rPr lang="en-US" sz="4000" b="1" dirty="0" err="1"/>
              <a:t>samo</a:t>
            </a:r>
            <a:r>
              <a:rPr lang="en-US" sz="4000" b="1" dirty="0"/>
              <a:t> u </a:t>
            </a:r>
            <a:r>
              <a:rPr lang="en-US" sz="4000" b="1" dirty="0" err="1"/>
              <a:t>posebnim</a:t>
            </a:r>
            <a:r>
              <a:rPr lang="en-US" sz="4000" b="1" dirty="0"/>
              <a:t> </a:t>
            </a:r>
            <a:r>
              <a:rPr lang="en-US" sz="4000" b="1" dirty="0" err="1"/>
              <a:t>situacijama</a:t>
            </a:r>
            <a:r>
              <a:rPr lang="en-US" sz="4000" b="1" dirty="0"/>
              <a:t> (</a:t>
            </a:r>
            <a:r>
              <a:rPr lang="en-US" sz="4000" b="1" dirty="0" err="1"/>
              <a:t>komorbiditeti</a:t>
            </a:r>
            <a:r>
              <a:rPr lang="en-US" sz="4000" b="1" dirty="0"/>
              <a:t>,</a:t>
            </a:r>
          </a:p>
          <a:p>
            <a:pPr marL="0" indent="0">
              <a:buNone/>
            </a:pPr>
            <a:r>
              <a:rPr lang="en-US" sz="4000" b="1" dirty="0" err="1"/>
              <a:t>izbor</a:t>
            </a:r>
            <a:r>
              <a:rPr lang="en-US" sz="4000" b="1" dirty="0"/>
              <a:t> </a:t>
            </a:r>
            <a:r>
              <a:rPr lang="en-US" sz="4000" b="1" dirty="0" err="1"/>
              <a:t>bolesnice</a:t>
            </a:r>
            <a:r>
              <a:rPr lang="en-US" sz="40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731746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48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 err="1"/>
              <a:t>Veličina</a:t>
            </a:r>
            <a:r>
              <a:rPr lang="en-US" sz="4000" b="1" dirty="0"/>
              <a:t> </a:t>
            </a:r>
            <a:r>
              <a:rPr lang="en-US" sz="4000" b="1" dirty="0" err="1"/>
              <a:t>tumora</a:t>
            </a:r>
            <a:r>
              <a:rPr lang="en-US" sz="4000" b="1" dirty="0"/>
              <a:t> </a:t>
            </a:r>
            <a:r>
              <a:rPr lang="en-US" sz="4000" b="1" dirty="0" err="1"/>
              <a:t>nije</a:t>
            </a:r>
            <a:r>
              <a:rPr lang="en-US" sz="4000" b="1" dirty="0"/>
              <a:t> </a:t>
            </a:r>
            <a:r>
              <a:rPr lang="en-US" sz="4000" b="1" dirty="0" err="1"/>
              <a:t>presudna</a:t>
            </a:r>
            <a:r>
              <a:rPr lang="en-US" sz="4000" b="1" dirty="0"/>
              <a:t>, </a:t>
            </a:r>
            <a:r>
              <a:rPr lang="en-US" sz="4000" b="1" dirty="0" err="1"/>
              <a:t>te</a:t>
            </a:r>
            <a:r>
              <a:rPr lang="en-US" sz="4000" b="1" dirty="0"/>
              <a:t> je NAT </a:t>
            </a:r>
            <a:r>
              <a:rPr lang="en-US" sz="4000" b="1" dirty="0" err="1"/>
              <a:t>indikovana</a:t>
            </a:r>
            <a:r>
              <a:rPr lang="en-US" sz="4000" b="1" dirty="0"/>
              <a:t> I </a:t>
            </a:r>
            <a:r>
              <a:rPr lang="en-US" sz="4000" b="1" dirty="0" err="1"/>
              <a:t>kod</a:t>
            </a:r>
            <a:r>
              <a:rPr lang="en-US" sz="4000" b="1" dirty="0"/>
              <a:t> T2 </a:t>
            </a:r>
            <a:r>
              <a:rPr lang="en-US" sz="4000" b="1" dirty="0" err="1"/>
              <a:t>tumora</a:t>
            </a:r>
            <a:r>
              <a:rPr lang="en-US" sz="4000" b="1" dirty="0"/>
              <a:t>, </a:t>
            </a:r>
            <a:r>
              <a:rPr lang="en-US" sz="4000" b="1" dirty="0" err="1"/>
              <a:t>ukoliko</a:t>
            </a:r>
            <a:r>
              <a:rPr lang="en-US" sz="4000" b="1" dirty="0"/>
              <a:t> se </a:t>
            </a:r>
            <a:r>
              <a:rPr lang="en-US" sz="4000" b="1" dirty="0" err="1"/>
              <a:t>planira</a:t>
            </a:r>
            <a:r>
              <a:rPr lang="en-US" sz="4000" b="1" dirty="0"/>
              <a:t> </a:t>
            </a:r>
            <a:r>
              <a:rPr lang="en-US" sz="4000" b="1" dirty="0" err="1"/>
              <a:t>poštedna</a:t>
            </a:r>
            <a:r>
              <a:rPr lang="en-US" sz="4000" b="1" dirty="0"/>
              <a:t> </a:t>
            </a:r>
            <a:r>
              <a:rPr lang="en-US" sz="4000" b="1" dirty="0" err="1"/>
              <a:t>operacija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7418765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 err="1"/>
              <a:t>Primena</a:t>
            </a:r>
            <a:r>
              <a:rPr lang="en-US" sz="4000" b="1" dirty="0"/>
              <a:t> </a:t>
            </a:r>
            <a:r>
              <a:rPr lang="en-US" sz="4000" b="1" dirty="0" err="1"/>
              <a:t>dualne</a:t>
            </a:r>
            <a:r>
              <a:rPr lang="en-US" sz="4000" b="1" dirty="0"/>
              <a:t> </a:t>
            </a:r>
            <a:r>
              <a:rPr lang="en-US" sz="4000" b="1" dirty="0" err="1"/>
              <a:t>blokade</a:t>
            </a:r>
            <a:r>
              <a:rPr lang="en-US" sz="4000" b="1" dirty="0"/>
              <a:t> HER2 </a:t>
            </a:r>
            <a:r>
              <a:rPr lang="en-US" sz="4000" b="1" dirty="0" err="1"/>
              <a:t>receptora</a:t>
            </a:r>
            <a:r>
              <a:rPr lang="en-US" sz="4000" b="1" dirty="0"/>
              <a:t> </a:t>
            </a:r>
            <a:r>
              <a:rPr lang="en-US" sz="4000" b="1" dirty="0" err="1"/>
              <a:t>trastuzumabom</a:t>
            </a:r>
            <a:endParaRPr lang="en-US" sz="4000" b="1" dirty="0"/>
          </a:p>
          <a:p>
            <a:pPr marL="0" indent="0">
              <a:buNone/>
            </a:pPr>
            <a:r>
              <a:rPr lang="en-US" sz="4000" b="1" dirty="0" err="1"/>
              <a:t>i</a:t>
            </a:r>
            <a:r>
              <a:rPr lang="en-US" sz="4000" b="1" dirty="0"/>
              <a:t> </a:t>
            </a:r>
            <a:r>
              <a:rPr lang="en-US" sz="4000" b="1" dirty="0" err="1"/>
              <a:t>pertuzumabom</a:t>
            </a:r>
            <a:r>
              <a:rPr lang="en-US" sz="4000" b="1" dirty="0"/>
              <a:t> </a:t>
            </a:r>
            <a:r>
              <a:rPr lang="en-US" sz="4000" b="1" dirty="0" err="1"/>
              <a:t>uz</a:t>
            </a:r>
            <a:r>
              <a:rPr lang="en-US" sz="4000" b="1" dirty="0"/>
              <a:t> </a:t>
            </a:r>
            <a:r>
              <a:rPr lang="en-US" sz="4000" b="1" dirty="0" err="1"/>
              <a:t>hemioterapija</a:t>
            </a:r>
            <a:r>
              <a:rPr lang="en-US" sz="4000" b="1" dirty="0"/>
              <a:t> u </a:t>
            </a:r>
            <a:r>
              <a:rPr lang="en-US" sz="4000" b="1" dirty="0" err="1"/>
              <a:t>neoadjuvantnom</a:t>
            </a:r>
            <a:r>
              <a:rPr lang="en-US" sz="4000" b="1" dirty="0"/>
              <a:t> </a:t>
            </a:r>
            <a:r>
              <a:rPr lang="en-US" sz="4000" b="1" dirty="0" err="1"/>
              <a:t>pristupu</a:t>
            </a:r>
            <a:r>
              <a:rPr lang="en-US" sz="4000" b="1" dirty="0"/>
              <a:t> bi </a:t>
            </a:r>
            <a:r>
              <a:rPr lang="en-US" sz="4000" b="1" dirty="0" err="1"/>
              <a:t>trebalo</a:t>
            </a:r>
            <a:r>
              <a:rPr lang="en-US" sz="4000" b="1" dirty="0"/>
              <a:t> da </a:t>
            </a:r>
            <a:r>
              <a:rPr lang="en-US" sz="4000" b="1" dirty="0" err="1"/>
              <a:t>bude</a:t>
            </a:r>
            <a:r>
              <a:rPr lang="en-US" sz="4000" b="1" dirty="0"/>
              <a:t> </a:t>
            </a:r>
            <a:r>
              <a:rPr lang="en-US" sz="4000" b="1" dirty="0" err="1"/>
              <a:t>terapija</a:t>
            </a:r>
            <a:r>
              <a:rPr lang="en-US" sz="4000" b="1" dirty="0"/>
              <a:t> </a:t>
            </a:r>
            <a:r>
              <a:rPr lang="en-US" sz="4000" b="1" dirty="0" err="1"/>
              <a:t>izbora</a:t>
            </a:r>
            <a:r>
              <a:rPr lang="en-US" sz="4000" b="1" dirty="0"/>
              <a:t> </a:t>
            </a:r>
            <a:r>
              <a:rPr lang="en-US" sz="4000" b="1" dirty="0" err="1"/>
              <a:t>kod</a:t>
            </a:r>
            <a:r>
              <a:rPr lang="en-US" sz="4000" b="1" dirty="0"/>
              <a:t> </a:t>
            </a:r>
            <a:r>
              <a:rPr lang="en-US" sz="4000" b="1" dirty="0" err="1"/>
              <a:t>bolesnica</a:t>
            </a:r>
            <a:r>
              <a:rPr lang="en-US" sz="4000" b="1" dirty="0"/>
              <a:t> </a:t>
            </a:r>
            <a:r>
              <a:rPr lang="en-US" sz="4000" b="1" dirty="0" err="1"/>
              <a:t>sa</a:t>
            </a:r>
            <a:r>
              <a:rPr lang="en-US" sz="4000" b="1" dirty="0"/>
              <a:t> </a:t>
            </a:r>
            <a:r>
              <a:rPr lang="en-US" sz="4000" b="1" dirty="0" err="1"/>
              <a:t>visokim</a:t>
            </a:r>
            <a:r>
              <a:rPr lang="en-US" sz="4000" b="1" dirty="0"/>
              <a:t> </a:t>
            </a:r>
            <a:r>
              <a:rPr lang="en-US" sz="4000" b="1" dirty="0" err="1"/>
              <a:t>rizikom</a:t>
            </a:r>
            <a:r>
              <a:rPr lang="en-US" sz="4000" b="1" dirty="0"/>
              <a:t> od </a:t>
            </a:r>
            <a:r>
              <a:rPr lang="en-US" sz="4000" b="1" dirty="0" err="1"/>
              <a:t>relapsa</a:t>
            </a:r>
            <a:r>
              <a:rPr lang="en-US" sz="4000" b="1" dirty="0"/>
              <a:t> </a:t>
            </a:r>
            <a:r>
              <a:rPr lang="en-US" sz="4000" b="1" dirty="0" err="1"/>
              <a:t>bolesti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41561879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419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 err="1"/>
              <a:t>Postoperativna</a:t>
            </a:r>
            <a:r>
              <a:rPr lang="en-US" sz="4000" b="1" dirty="0"/>
              <a:t> HT </a:t>
            </a:r>
            <a:r>
              <a:rPr lang="en-US" sz="4000" b="1" dirty="0" err="1"/>
              <a:t>nakon</a:t>
            </a:r>
            <a:r>
              <a:rPr lang="en-US" sz="4000" b="1" dirty="0"/>
              <a:t> </a:t>
            </a:r>
            <a:r>
              <a:rPr lang="en-US" sz="4000" b="1" dirty="0" err="1"/>
              <a:t>kompletno</a:t>
            </a:r>
            <a:r>
              <a:rPr lang="en-US" sz="4000" b="1" dirty="0"/>
              <a:t> </a:t>
            </a:r>
            <a:r>
              <a:rPr lang="en-US" sz="4000" b="1" dirty="0" err="1"/>
              <a:t>sprovedene</a:t>
            </a:r>
            <a:r>
              <a:rPr lang="en-US" sz="4000" b="1" dirty="0"/>
              <a:t> NAT,</a:t>
            </a:r>
          </a:p>
          <a:p>
            <a:pPr marL="0" indent="0">
              <a:buNone/>
            </a:pPr>
            <a:r>
              <a:rPr lang="en-US" sz="4000" b="1" dirty="0" err="1"/>
              <a:t>nije</a:t>
            </a:r>
            <a:r>
              <a:rPr lang="en-US" sz="4000" b="1" dirty="0"/>
              <a:t> </a:t>
            </a:r>
            <a:r>
              <a:rPr lang="en-US" sz="4000" b="1" dirty="0" err="1"/>
              <a:t>generalno</a:t>
            </a:r>
            <a:r>
              <a:rPr lang="en-US" sz="4000" b="1" dirty="0"/>
              <a:t> </a:t>
            </a:r>
            <a:r>
              <a:rPr lang="en-US" sz="4000" b="1" dirty="0" err="1"/>
              <a:t>indikovana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8484219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 err="1"/>
              <a:t>Poštedna</a:t>
            </a:r>
            <a:r>
              <a:rPr lang="en-US" sz="4000" b="1" dirty="0"/>
              <a:t> </a:t>
            </a:r>
            <a:r>
              <a:rPr lang="en-US" sz="4000" b="1" dirty="0" err="1"/>
              <a:t>operacija</a:t>
            </a:r>
            <a:r>
              <a:rPr lang="en-US" sz="4000" b="1" dirty="0"/>
              <a:t> (BCS) </a:t>
            </a:r>
            <a:r>
              <a:rPr lang="en-US" sz="4000" b="1" dirty="0" err="1"/>
              <a:t>moguća</a:t>
            </a:r>
            <a:r>
              <a:rPr lang="en-US" sz="4000" b="1" dirty="0"/>
              <a:t> je </a:t>
            </a:r>
            <a:r>
              <a:rPr lang="en-US" sz="4000" b="1" dirty="0" err="1"/>
              <a:t>nakon</a:t>
            </a:r>
            <a:r>
              <a:rPr lang="en-US" sz="4000" b="1" dirty="0"/>
              <a:t> </a:t>
            </a:r>
            <a:r>
              <a:rPr lang="en-US" sz="4000" b="1" dirty="0" err="1"/>
              <a:t>primenjene</a:t>
            </a:r>
            <a:r>
              <a:rPr lang="en-US" sz="4000" b="1" dirty="0"/>
              <a:t> NAT</a:t>
            </a:r>
          </a:p>
        </p:txBody>
      </p:sp>
    </p:spTree>
    <p:extLst>
      <p:ext uri="{BB962C8B-B14F-4D97-AF65-F5344CB8AC3E}">
        <p14:creationId xmlns:p14="http://schemas.microsoft.com/office/powerpoint/2010/main" val="9248936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SRDJAN\sl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400"/>
            <a:ext cx="8227350" cy="48355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87354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SRDJAN\sl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914399"/>
            <a:ext cx="6934200" cy="54284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64500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10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err="1"/>
              <a:t>NeoPULSE</a:t>
            </a:r>
            <a:r>
              <a:rPr lang="en-US" sz="3200" dirty="0"/>
              <a:t> </a:t>
            </a:r>
            <a:r>
              <a:rPr lang="en-US" sz="3200" dirty="0" err="1"/>
              <a:t>projekat</a:t>
            </a:r>
            <a:r>
              <a:rPr lang="en-US" sz="3200" dirty="0"/>
              <a:t>, u </a:t>
            </a:r>
            <a:r>
              <a:rPr lang="en-US" sz="3200" dirty="0" err="1"/>
              <a:t>kome</a:t>
            </a:r>
            <a:r>
              <a:rPr lang="en-US" sz="3200" dirty="0"/>
              <a:t> je </a:t>
            </a:r>
            <a:r>
              <a:rPr lang="en-US" sz="3200" dirty="0" err="1"/>
              <a:t>učestvovala</a:t>
            </a:r>
            <a:r>
              <a:rPr lang="en-US" sz="3200" dirty="0"/>
              <a:t> </a:t>
            </a:r>
            <a:r>
              <a:rPr lang="en-US" sz="3200" dirty="0" err="1"/>
              <a:t>grupa</a:t>
            </a:r>
            <a:r>
              <a:rPr lang="en-US" sz="3200" dirty="0"/>
              <a:t> </a:t>
            </a:r>
            <a:r>
              <a:rPr lang="en-US" sz="3200" dirty="0" err="1"/>
              <a:t>eksperata</a:t>
            </a:r>
            <a:r>
              <a:rPr lang="en-US" sz="3200" dirty="0"/>
              <a:t> </a:t>
            </a:r>
            <a:r>
              <a:rPr lang="en-US" sz="3200" dirty="0" err="1"/>
              <a:t>za</a:t>
            </a:r>
            <a:r>
              <a:rPr lang="en-US" sz="3200" dirty="0"/>
              <a:t> </a:t>
            </a:r>
            <a:r>
              <a:rPr lang="en-US" sz="3200" dirty="0" err="1"/>
              <a:t>karcinom</a:t>
            </a:r>
            <a:r>
              <a:rPr lang="en-US" sz="3200" dirty="0"/>
              <a:t> </a:t>
            </a:r>
            <a:r>
              <a:rPr lang="en-US" sz="3200" dirty="0" err="1"/>
              <a:t>dojke</a:t>
            </a:r>
            <a:r>
              <a:rPr lang="en-US" sz="3200" dirty="0"/>
              <a:t> </a:t>
            </a:r>
            <a:r>
              <a:rPr lang="en-US" sz="3200" dirty="0" err="1"/>
              <a:t>iz</a:t>
            </a:r>
            <a:r>
              <a:rPr lang="en-US" sz="3200" dirty="0"/>
              <a:t> pet </a:t>
            </a:r>
            <a:r>
              <a:rPr lang="en-US" sz="3200" dirty="0" err="1"/>
              <a:t>srpskih</a:t>
            </a:r>
            <a:r>
              <a:rPr lang="en-US" sz="3200" dirty="0"/>
              <a:t> </a:t>
            </a:r>
            <a:r>
              <a:rPr lang="en-US" sz="3200" dirty="0" err="1"/>
              <a:t>univerzitetskih</a:t>
            </a:r>
            <a:r>
              <a:rPr lang="en-US" sz="3200" dirty="0"/>
              <a:t> </a:t>
            </a:r>
            <a:r>
              <a:rPr lang="en-US" sz="3200" dirty="0" err="1"/>
              <a:t>centara</a:t>
            </a:r>
            <a:r>
              <a:rPr lang="en-US" sz="3200" dirty="0"/>
              <a:t> </a:t>
            </a:r>
            <a:r>
              <a:rPr lang="en-US" sz="3200" dirty="0" err="1"/>
              <a:t>oformljen</a:t>
            </a:r>
            <a:r>
              <a:rPr lang="en-US" sz="3200" dirty="0"/>
              <a:t> je </a:t>
            </a:r>
            <a:r>
              <a:rPr lang="en-US" sz="3200" dirty="0" err="1"/>
              <a:t>sa</a:t>
            </a:r>
            <a:r>
              <a:rPr lang="en-US" sz="3200" dirty="0"/>
              <a:t> </a:t>
            </a:r>
            <a:r>
              <a:rPr lang="en-US" sz="3200" dirty="0" err="1"/>
              <a:t>ciljem</a:t>
            </a:r>
            <a:r>
              <a:rPr lang="en-US" sz="3200" dirty="0"/>
              <a:t> da se </a:t>
            </a:r>
            <a:r>
              <a:rPr lang="en-US" sz="3200" dirty="0" err="1"/>
              <a:t>definiše</a:t>
            </a:r>
            <a:r>
              <a:rPr lang="en-US" sz="3200" dirty="0"/>
              <a:t> </a:t>
            </a:r>
            <a:r>
              <a:rPr lang="en-US" sz="3200" dirty="0" err="1"/>
              <a:t>optimalna</a:t>
            </a:r>
            <a:r>
              <a:rPr lang="en-US" sz="3200" dirty="0"/>
              <a:t> </a:t>
            </a:r>
            <a:r>
              <a:rPr lang="en-US" sz="3200" dirty="0" err="1"/>
              <a:t>dijagnostika</a:t>
            </a:r>
            <a:r>
              <a:rPr lang="en-US" sz="3200" dirty="0"/>
              <a:t> </a:t>
            </a:r>
            <a:r>
              <a:rPr lang="en-US" sz="3200" dirty="0" err="1"/>
              <a:t>karcinoma</a:t>
            </a:r>
            <a:r>
              <a:rPr lang="en-US" sz="3200" dirty="0"/>
              <a:t> </a:t>
            </a:r>
            <a:r>
              <a:rPr lang="en-US" sz="3200" dirty="0" err="1"/>
              <a:t>dojke</a:t>
            </a:r>
            <a:r>
              <a:rPr lang="en-US" sz="3200" dirty="0"/>
              <a:t>, </a:t>
            </a:r>
            <a:r>
              <a:rPr lang="en-US" sz="3200" dirty="0" err="1"/>
              <a:t>indikacije</a:t>
            </a:r>
            <a:r>
              <a:rPr lang="en-US" sz="3200" dirty="0"/>
              <a:t> </a:t>
            </a:r>
            <a:r>
              <a:rPr lang="en-US" sz="3200" dirty="0" err="1"/>
              <a:t>za</a:t>
            </a:r>
            <a:r>
              <a:rPr lang="en-US" sz="3200" dirty="0"/>
              <a:t> </a:t>
            </a:r>
            <a:r>
              <a:rPr lang="en-US" sz="3200" dirty="0" err="1"/>
              <a:t>primenu</a:t>
            </a:r>
            <a:r>
              <a:rPr lang="en-US" sz="3200" dirty="0"/>
              <a:t> </a:t>
            </a:r>
            <a:r>
              <a:rPr lang="en-US" sz="3200" dirty="0" err="1"/>
              <a:t>neoadjuvantne</a:t>
            </a:r>
            <a:r>
              <a:rPr lang="en-US" sz="3200" dirty="0"/>
              <a:t> </a:t>
            </a:r>
            <a:r>
              <a:rPr lang="en-US" sz="3200" dirty="0" err="1"/>
              <a:t>terapije</a:t>
            </a:r>
            <a:r>
              <a:rPr lang="en-US" sz="3200" dirty="0"/>
              <a:t>, </a:t>
            </a:r>
            <a:r>
              <a:rPr lang="en-US" sz="3200" dirty="0" err="1"/>
              <a:t>terapijske</a:t>
            </a:r>
            <a:r>
              <a:rPr lang="en-US" sz="3200" dirty="0"/>
              <a:t> </a:t>
            </a:r>
            <a:r>
              <a:rPr lang="en-US" sz="3200" dirty="0" err="1"/>
              <a:t>kombinacije</a:t>
            </a:r>
            <a:r>
              <a:rPr lang="en-US" sz="3200" dirty="0"/>
              <a:t> u </a:t>
            </a:r>
            <a:r>
              <a:rPr lang="en-US" sz="3200" dirty="0" err="1"/>
              <a:t>odnosu</a:t>
            </a:r>
            <a:r>
              <a:rPr lang="en-US" sz="3200" dirty="0"/>
              <a:t> </a:t>
            </a:r>
            <a:r>
              <a:rPr lang="en-US" sz="3200" dirty="0" err="1"/>
              <a:t>na</a:t>
            </a:r>
            <a:r>
              <a:rPr lang="en-US" sz="3200" dirty="0"/>
              <a:t> </a:t>
            </a:r>
            <a:r>
              <a:rPr lang="en-US" sz="3200" dirty="0" err="1"/>
              <a:t>molekularne</a:t>
            </a:r>
            <a:r>
              <a:rPr lang="en-US" sz="3200" dirty="0"/>
              <a:t>/</a:t>
            </a:r>
            <a:r>
              <a:rPr lang="en-US" sz="3200" dirty="0" err="1"/>
              <a:t>biološke</a:t>
            </a:r>
            <a:r>
              <a:rPr lang="en-US" sz="3200" dirty="0"/>
              <a:t> </a:t>
            </a:r>
            <a:r>
              <a:rPr lang="en-US" sz="3200" dirty="0" err="1"/>
              <a:t>parametre</a:t>
            </a:r>
            <a:r>
              <a:rPr lang="en-US" sz="3200" dirty="0"/>
              <a:t> </a:t>
            </a:r>
            <a:r>
              <a:rPr lang="en-US" sz="3200" dirty="0" err="1"/>
              <a:t>karcinoma</a:t>
            </a:r>
            <a:r>
              <a:rPr lang="en-US" sz="3200" dirty="0"/>
              <a:t> </a:t>
            </a:r>
            <a:r>
              <a:rPr lang="en-US" sz="3200" dirty="0" err="1"/>
              <a:t>dojke</a:t>
            </a:r>
            <a:r>
              <a:rPr lang="en-US" sz="3200" dirty="0"/>
              <a:t>, </a:t>
            </a:r>
            <a:r>
              <a:rPr lang="en-US" sz="3200" dirty="0" err="1"/>
              <a:t>kao</a:t>
            </a:r>
            <a:r>
              <a:rPr lang="en-US" sz="3200" dirty="0"/>
              <a:t> </a:t>
            </a:r>
            <a:r>
              <a:rPr lang="en-US" sz="3200" dirty="0" err="1"/>
              <a:t>i</a:t>
            </a:r>
            <a:r>
              <a:rPr lang="en-US" sz="3200" dirty="0"/>
              <a:t> </a:t>
            </a:r>
            <a:r>
              <a:rPr lang="en-US" sz="3200" dirty="0" err="1"/>
              <a:t>lečenje</a:t>
            </a:r>
            <a:r>
              <a:rPr lang="en-US" sz="3200" dirty="0"/>
              <a:t> </a:t>
            </a:r>
            <a:r>
              <a:rPr lang="en-US" sz="3200" dirty="0" err="1"/>
              <a:t>nakon</a:t>
            </a:r>
            <a:r>
              <a:rPr lang="en-US" sz="3200" dirty="0"/>
              <a:t> </a:t>
            </a:r>
            <a:r>
              <a:rPr lang="en-US" sz="3200" dirty="0" err="1"/>
              <a:t>neoadjuvantne</a:t>
            </a:r>
            <a:r>
              <a:rPr lang="en-US" sz="3200" dirty="0"/>
              <a:t> </a:t>
            </a:r>
            <a:r>
              <a:rPr lang="en-US" sz="3200" dirty="0" err="1"/>
              <a:t>terapije</a:t>
            </a:r>
            <a:r>
              <a:rPr lang="en-US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32831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2" r="17847"/>
          <a:stretch/>
        </p:blipFill>
        <p:spPr>
          <a:xfrm>
            <a:off x="1752600" y="914400"/>
            <a:ext cx="5638800" cy="5603065"/>
          </a:xfrm>
        </p:spPr>
      </p:pic>
    </p:spTree>
    <p:extLst>
      <p:ext uri="{BB962C8B-B14F-4D97-AF65-F5344CB8AC3E}">
        <p14:creationId xmlns:p14="http://schemas.microsoft.com/office/powerpoint/2010/main" val="4256318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SRDJAN\new\sl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914400"/>
            <a:ext cx="4572000" cy="5501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704320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36517" y="1516283"/>
            <a:ext cx="5745603" cy="4389437"/>
          </a:xfrm>
        </p:spPr>
      </p:pic>
    </p:spTree>
    <p:extLst>
      <p:ext uri="{BB962C8B-B14F-4D97-AF65-F5344CB8AC3E}">
        <p14:creationId xmlns:p14="http://schemas.microsoft.com/office/powerpoint/2010/main" val="28390418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SRDJAN\new\sl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19200"/>
            <a:ext cx="7772400" cy="48561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915069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SRDJAN\sl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504" y="1053548"/>
            <a:ext cx="8305800" cy="53530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319136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11" t="-2236" r="4044" b="2236"/>
          <a:stretch/>
        </p:blipFill>
        <p:spPr>
          <a:xfrm rot="5400000">
            <a:off x="1912660" y="1079016"/>
            <a:ext cx="5334000" cy="4905375"/>
          </a:xfrm>
        </p:spPr>
      </p:pic>
    </p:spTree>
    <p:extLst>
      <p:ext uri="{BB962C8B-B14F-4D97-AF65-F5344CB8AC3E}">
        <p14:creationId xmlns:p14="http://schemas.microsoft.com/office/powerpoint/2010/main" val="34159314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08"/>
          <a:stretch/>
        </p:blipFill>
        <p:spPr>
          <a:xfrm rot="5400000">
            <a:off x="2087959" y="1493441"/>
            <a:ext cx="5334000" cy="4480719"/>
          </a:xfrm>
        </p:spPr>
      </p:pic>
    </p:spTree>
    <p:extLst>
      <p:ext uri="{BB962C8B-B14F-4D97-AF65-F5344CB8AC3E}">
        <p14:creationId xmlns:p14="http://schemas.microsoft.com/office/powerpoint/2010/main" val="770895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562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/>
              <a:t>1. </a:t>
            </a:r>
            <a:r>
              <a:rPr lang="en-US" sz="3200" b="1" dirty="0" err="1"/>
              <a:t>Osnovni</a:t>
            </a:r>
            <a:r>
              <a:rPr lang="en-US" sz="3200" b="1" dirty="0"/>
              <a:t> </a:t>
            </a:r>
            <a:r>
              <a:rPr lang="en-US" sz="3200" b="1" dirty="0" err="1"/>
              <a:t>cilj</a:t>
            </a:r>
            <a:r>
              <a:rPr lang="en-US" sz="3200" b="1" dirty="0"/>
              <a:t> </a:t>
            </a:r>
            <a:r>
              <a:rPr lang="en-US" sz="3200" dirty="0"/>
              <a:t>je </a:t>
            </a:r>
            <a:r>
              <a:rPr lang="en-US" sz="3200" dirty="0" err="1"/>
              <a:t>postizanje</a:t>
            </a:r>
            <a:r>
              <a:rPr lang="en-US" sz="3200" dirty="0"/>
              <a:t> </a:t>
            </a:r>
            <a:r>
              <a:rPr lang="en-US" sz="3200" dirty="0" err="1"/>
              <a:t>operabilnosti</a:t>
            </a:r>
            <a:r>
              <a:rPr lang="en-US" sz="3200" dirty="0"/>
              <a:t> </a:t>
            </a:r>
            <a:r>
              <a:rPr lang="en-US" sz="3200" dirty="0" err="1"/>
              <a:t>tumora</a:t>
            </a:r>
            <a:r>
              <a:rPr lang="en-US" sz="3200" dirty="0"/>
              <a:t>, (</a:t>
            </a:r>
            <a:r>
              <a:rPr lang="en-US" sz="3200" dirty="0" err="1"/>
              <a:t>downstaging</a:t>
            </a:r>
            <a:r>
              <a:rPr lang="en-US" sz="3200" dirty="0"/>
              <a:t>), </a:t>
            </a:r>
            <a:r>
              <a:rPr lang="en-US" sz="3200" dirty="0" err="1"/>
              <a:t>odnosno</a:t>
            </a:r>
            <a:r>
              <a:rPr lang="en-US" sz="3200" dirty="0"/>
              <a:t> </a:t>
            </a:r>
            <a:r>
              <a:rPr lang="en-US" sz="3200" dirty="0" err="1"/>
              <a:t>odgovarajuće</a:t>
            </a:r>
            <a:r>
              <a:rPr lang="en-US" sz="3200" dirty="0"/>
              <a:t> </a:t>
            </a:r>
            <a:r>
              <a:rPr lang="en-US" sz="3200" dirty="0" err="1"/>
              <a:t>operacije</a:t>
            </a:r>
            <a:r>
              <a:rPr lang="en-US" sz="3200" dirty="0"/>
              <a:t> </a:t>
            </a:r>
            <a:r>
              <a:rPr lang="en-US" sz="3200" dirty="0" err="1"/>
              <a:t>sa</a:t>
            </a:r>
            <a:r>
              <a:rPr lang="en-US" sz="3200" dirty="0"/>
              <a:t> </a:t>
            </a:r>
            <a:r>
              <a:rPr lang="en-US" sz="3200" dirty="0" err="1"/>
              <a:t>kurativnim</a:t>
            </a:r>
            <a:r>
              <a:rPr lang="en-US" sz="3200" dirty="0"/>
              <a:t> </a:t>
            </a:r>
            <a:r>
              <a:rPr lang="en-US" sz="3200" dirty="0" err="1"/>
              <a:t>ciljem</a:t>
            </a:r>
            <a:r>
              <a:rPr lang="en-US" sz="3200" dirty="0"/>
              <a:t>, </a:t>
            </a:r>
            <a:r>
              <a:rPr lang="en-US" sz="3200" dirty="0" err="1"/>
              <a:t>što</a:t>
            </a:r>
            <a:r>
              <a:rPr lang="en-US" sz="3200" dirty="0"/>
              <a:t> je </a:t>
            </a:r>
            <a:r>
              <a:rPr lang="en-US" sz="3200" dirty="0" err="1"/>
              <a:t>najčešće</a:t>
            </a:r>
            <a:r>
              <a:rPr lang="en-US" sz="3200" dirty="0"/>
              <a:t> </a:t>
            </a:r>
            <a:r>
              <a:rPr lang="en-US" sz="3200" dirty="0" err="1"/>
              <a:t>podrazumevalo</a:t>
            </a:r>
            <a:r>
              <a:rPr lang="en-US" sz="3200" dirty="0"/>
              <a:t> </a:t>
            </a:r>
            <a:r>
              <a:rPr lang="en-US" sz="3200" dirty="0" err="1"/>
              <a:t>modifikovanu</a:t>
            </a:r>
            <a:r>
              <a:rPr lang="en-US" sz="3200" dirty="0"/>
              <a:t> </a:t>
            </a:r>
            <a:r>
              <a:rPr lang="en-US" sz="3200" dirty="0" err="1"/>
              <a:t>radikalnu</a:t>
            </a:r>
            <a:r>
              <a:rPr lang="en-US" sz="3200" dirty="0"/>
              <a:t> </a:t>
            </a:r>
            <a:r>
              <a:rPr lang="en-US" sz="3200" dirty="0" err="1"/>
              <a:t>mastektomiju</a:t>
            </a:r>
            <a:r>
              <a:rPr lang="en-US" sz="3200" dirty="0"/>
              <a:t>.</a:t>
            </a:r>
          </a:p>
          <a:p>
            <a:pPr marL="0" indent="0">
              <a:buNone/>
            </a:pPr>
            <a:r>
              <a:rPr lang="en-US" sz="3200" dirty="0"/>
              <a:t>2. </a:t>
            </a:r>
            <a:r>
              <a:rPr lang="en-US" sz="3200" b="1" dirty="0" err="1"/>
              <a:t>Drugi</a:t>
            </a:r>
            <a:r>
              <a:rPr lang="en-US" sz="3200" b="1" dirty="0"/>
              <a:t> </a:t>
            </a:r>
            <a:r>
              <a:rPr lang="en-US" sz="3200" b="1" dirty="0" err="1"/>
              <a:t>važan</a:t>
            </a:r>
            <a:r>
              <a:rPr lang="en-US" sz="3200" b="1" dirty="0"/>
              <a:t> </a:t>
            </a:r>
            <a:r>
              <a:rPr lang="en-US" sz="3200" b="1" dirty="0" err="1"/>
              <a:t>cilj</a:t>
            </a:r>
            <a:r>
              <a:rPr lang="en-US" sz="3200" b="1" dirty="0"/>
              <a:t> </a:t>
            </a:r>
            <a:r>
              <a:rPr lang="en-US" sz="3200" dirty="0" err="1"/>
              <a:t>primene</a:t>
            </a:r>
            <a:r>
              <a:rPr lang="en-US" sz="3200" dirty="0"/>
              <a:t> NAT </a:t>
            </a:r>
            <a:r>
              <a:rPr lang="en-US" sz="3200" dirty="0" err="1"/>
              <a:t>kod</a:t>
            </a:r>
            <a:r>
              <a:rPr lang="en-US" sz="3200" dirty="0"/>
              <a:t> LABC je </a:t>
            </a:r>
            <a:r>
              <a:rPr lang="en-US" sz="3200" dirty="0" err="1"/>
              <a:t>smanjenje</a:t>
            </a:r>
            <a:r>
              <a:rPr lang="en-US" sz="3200" dirty="0"/>
              <a:t> </a:t>
            </a:r>
            <a:r>
              <a:rPr lang="en-US" sz="3200" dirty="0" err="1"/>
              <a:t>tumora</a:t>
            </a:r>
            <a:r>
              <a:rPr lang="en-US" sz="3200" dirty="0"/>
              <a:t> (downsizing) </a:t>
            </a:r>
            <a:r>
              <a:rPr lang="en-US" sz="3200" dirty="0" err="1"/>
              <a:t>i</a:t>
            </a:r>
            <a:r>
              <a:rPr lang="en-US" sz="3200" dirty="0"/>
              <a:t> </a:t>
            </a:r>
            <a:r>
              <a:rPr lang="en-US" sz="3200" dirty="0" err="1"/>
              <a:t>omogućavanje</a:t>
            </a:r>
            <a:r>
              <a:rPr lang="en-US" sz="3200" dirty="0"/>
              <a:t> </a:t>
            </a:r>
            <a:r>
              <a:rPr lang="en-US" sz="3200" dirty="0" err="1"/>
              <a:t>poštednih</a:t>
            </a:r>
            <a:r>
              <a:rPr lang="en-US" sz="3200" dirty="0"/>
              <a:t> </a:t>
            </a:r>
            <a:r>
              <a:rPr lang="en-US" sz="3200" dirty="0" err="1"/>
              <a:t>hirurških</a:t>
            </a:r>
            <a:r>
              <a:rPr lang="en-US" sz="3200" dirty="0"/>
              <a:t> </a:t>
            </a:r>
            <a:r>
              <a:rPr lang="en-US" sz="3200" dirty="0" err="1"/>
              <a:t>intervencija</a:t>
            </a:r>
            <a:r>
              <a:rPr lang="en-US" sz="3200" dirty="0"/>
              <a:t> </a:t>
            </a:r>
            <a:r>
              <a:rPr lang="en-US" sz="3200" dirty="0" err="1"/>
              <a:t>kod</a:t>
            </a:r>
            <a:r>
              <a:rPr lang="en-US" sz="3200" dirty="0"/>
              <a:t> </a:t>
            </a:r>
            <a:r>
              <a:rPr lang="en-US" sz="3200" dirty="0" err="1"/>
              <a:t>bolesnica</a:t>
            </a:r>
            <a:r>
              <a:rPr lang="en-US" sz="3200" dirty="0"/>
              <a:t> </a:t>
            </a:r>
            <a:r>
              <a:rPr lang="en-US" sz="3200" dirty="0" err="1"/>
              <a:t>kod</a:t>
            </a:r>
            <a:r>
              <a:rPr lang="en-US" sz="3200" dirty="0"/>
              <a:t> </a:t>
            </a:r>
            <a:r>
              <a:rPr lang="en-US" sz="3200" dirty="0" err="1"/>
              <a:t>kojih</a:t>
            </a:r>
            <a:r>
              <a:rPr lang="en-US" sz="3200" dirty="0"/>
              <a:t> bi </a:t>
            </a:r>
            <a:r>
              <a:rPr lang="en-US" sz="3200" dirty="0" err="1"/>
              <a:t>zbog</a:t>
            </a:r>
            <a:r>
              <a:rPr lang="en-US" sz="3200" dirty="0"/>
              <a:t> </a:t>
            </a:r>
            <a:r>
              <a:rPr lang="en-US" sz="3200" dirty="0" err="1"/>
              <a:t>lokalne</a:t>
            </a:r>
            <a:r>
              <a:rPr lang="en-US" sz="3200" dirty="0"/>
              <a:t> </a:t>
            </a:r>
            <a:r>
              <a:rPr lang="en-US" sz="3200" dirty="0" err="1"/>
              <a:t>uznapredovalosti</a:t>
            </a:r>
            <a:r>
              <a:rPr lang="en-US" sz="3200" dirty="0"/>
              <a:t> </a:t>
            </a:r>
            <a:r>
              <a:rPr lang="en-US" sz="3200" dirty="0" err="1"/>
              <a:t>tumora</a:t>
            </a:r>
            <a:r>
              <a:rPr lang="en-US" sz="3200" dirty="0"/>
              <a:t>, </a:t>
            </a:r>
            <a:r>
              <a:rPr lang="en-US" sz="3200" dirty="0" err="1"/>
              <a:t>inače</a:t>
            </a:r>
            <a:r>
              <a:rPr lang="en-US" sz="3200" dirty="0"/>
              <a:t> </a:t>
            </a:r>
            <a:r>
              <a:rPr lang="en-US" sz="3200" dirty="0" err="1"/>
              <a:t>bila</a:t>
            </a:r>
            <a:r>
              <a:rPr lang="en-US" sz="3200" dirty="0"/>
              <a:t> </a:t>
            </a:r>
            <a:r>
              <a:rPr lang="en-US" sz="3200" dirty="0" err="1"/>
              <a:t>indikovana</a:t>
            </a:r>
            <a:r>
              <a:rPr lang="en-US" sz="3200" dirty="0"/>
              <a:t> </a:t>
            </a:r>
            <a:r>
              <a:rPr lang="en-US" sz="3200" dirty="0" err="1"/>
              <a:t>radikalna</a:t>
            </a:r>
            <a:r>
              <a:rPr lang="en-US" sz="3200" dirty="0"/>
              <a:t> </a:t>
            </a:r>
            <a:r>
              <a:rPr lang="en-US" sz="3200" dirty="0" err="1"/>
              <a:t>mastektomija</a:t>
            </a:r>
            <a:r>
              <a:rPr lang="en-US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34449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3. </a:t>
            </a:r>
            <a:r>
              <a:rPr lang="vi-VN" sz="3200" b="1" dirty="0"/>
              <a:t>Treći cilj </a:t>
            </a:r>
            <a:r>
              <a:rPr lang="vi-VN" sz="3200" dirty="0"/>
              <a:t>NAT</a:t>
            </a:r>
            <a:r>
              <a:rPr lang="en-US" sz="3200" dirty="0"/>
              <a:t> </a:t>
            </a:r>
            <a:r>
              <a:rPr lang="vi-VN" sz="3200" dirty="0"/>
              <a:t>je mogućnost pravovremene procene hemiosenzitivnosti</a:t>
            </a:r>
            <a:r>
              <a:rPr lang="en-US" sz="3200" dirty="0"/>
              <a:t> </a:t>
            </a:r>
            <a:r>
              <a:rPr lang="vi-VN" sz="3200" dirty="0"/>
              <a:t>tumora, odnosno brze procene efekta terapije.</a:t>
            </a:r>
            <a:endParaRPr lang="en-US" sz="3200" dirty="0"/>
          </a:p>
          <a:p>
            <a:pPr marL="0" indent="0">
              <a:buNone/>
            </a:pPr>
            <a:endParaRPr lang="vi-VN" sz="3200" dirty="0"/>
          </a:p>
          <a:p>
            <a:pPr marL="0" indent="0">
              <a:buNone/>
            </a:pPr>
            <a:r>
              <a:rPr lang="vi-VN" sz="3200" dirty="0"/>
              <a:t>U slučaju izostanka efekta, NAT se može modifikovati,</a:t>
            </a:r>
            <a:r>
              <a:rPr lang="en-US" sz="3200" dirty="0"/>
              <a:t> </a:t>
            </a:r>
            <a:r>
              <a:rPr lang="vi-VN" sz="3200" dirty="0"/>
              <a:t>odnosno može se promeniti neefikasna terapijska kombinacija</a:t>
            </a:r>
            <a:r>
              <a:rPr lang="en-US" sz="3200" dirty="0"/>
              <a:t> </a:t>
            </a:r>
            <a:r>
              <a:rPr lang="vi-VN" sz="3200" dirty="0"/>
              <a:t>čime će i bolesnica biti pošteđena neželjenih efekata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33409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err="1"/>
              <a:t>Većina</a:t>
            </a:r>
            <a:r>
              <a:rPr lang="en-US" sz="3200" dirty="0"/>
              <a:t> </a:t>
            </a:r>
            <a:r>
              <a:rPr lang="en-US" sz="3200" dirty="0" err="1"/>
              <a:t>internacionalnih</a:t>
            </a:r>
            <a:r>
              <a:rPr lang="en-US" sz="3200" dirty="0"/>
              <a:t> </a:t>
            </a:r>
            <a:r>
              <a:rPr lang="en-US" sz="3200" dirty="0" err="1"/>
              <a:t>vodiča</a:t>
            </a:r>
            <a:r>
              <a:rPr lang="en-US" sz="3200" dirty="0"/>
              <a:t> </a:t>
            </a:r>
            <a:r>
              <a:rPr lang="en-US" sz="3200" dirty="0" err="1"/>
              <a:t>za</a:t>
            </a:r>
            <a:r>
              <a:rPr lang="en-US" sz="3200" dirty="0"/>
              <a:t> </a:t>
            </a:r>
            <a:r>
              <a:rPr lang="en-US" sz="3200" dirty="0" err="1"/>
              <a:t>karcinom</a:t>
            </a:r>
            <a:r>
              <a:rPr lang="en-US" sz="3200" dirty="0"/>
              <a:t> </a:t>
            </a:r>
            <a:r>
              <a:rPr lang="en-US" sz="3200" dirty="0" err="1"/>
              <a:t>dojke</a:t>
            </a:r>
            <a:r>
              <a:rPr lang="en-US" sz="3200" dirty="0"/>
              <a:t> u </a:t>
            </a:r>
            <a:r>
              <a:rPr lang="en-US" sz="3200" dirty="0" err="1"/>
              <a:t>prvi</a:t>
            </a:r>
            <a:r>
              <a:rPr lang="en-US" sz="3200" dirty="0"/>
              <a:t> plan </a:t>
            </a:r>
            <a:r>
              <a:rPr lang="en-US" sz="3200" dirty="0" err="1"/>
              <a:t>stavlja</a:t>
            </a:r>
            <a:r>
              <a:rPr lang="en-US" sz="3200" dirty="0"/>
              <a:t> </a:t>
            </a:r>
            <a:r>
              <a:rPr lang="en-US" sz="3200" dirty="0" err="1"/>
              <a:t>značaj</a:t>
            </a:r>
            <a:r>
              <a:rPr lang="en-US" sz="3200" dirty="0"/>
              <a:t> </a:t>
            </a:r>
            <a:r>
              <a:rPr lang="en-US" sz="3200" dirty="0" err="1"/>
              <a:t>multidiciplinarnog</a:t>
            </a:r>
            <a:r>
              <a:rPr lang="en-US" sz="3200" dirty="0"/>
              <a:t> </a:t>
            </a:r>
            <a:r>
              <a:rPr lang="en-US" sz="3200" dirty="0" err="1"/>
              <a:t>pristupa</a:t>
            </a:r>
            <a:r>
              <a:rPr lang="en-US" sz="3200" dirty="0"/>
              <a:t> u </a:t>
            </a:r>
            <a:r>
              <a:rPr lang="en-US" sz="3200" dirty="0" err="1"/>
              <a:t>lečenju</a:t>
            </a:r>
            <a:r>
              <a:rPr lang="en-US" sz="3200" dirty="0"/>
              <a:t>, </a:t>
            </a:r>
            <a:r>
              <a:rPr lang="en-US" sz="3200" dirty="0" err="1"/>
              <a:t>postojanje</a:t>
            </a:r>
            <a:r>
              <a:rPr lang="en-US" sz="3200" dirty="0"/>
              <a:t> </a:t>
            </a:r>
            <a:r>
              <a:rPr lang="en-US" sz="3200" b="1" dirty="0"/>
              <a:t>„Breast Unit“-</a:t>
            </a:r>
            <a:r>
              <a:rPr lang="en-US" sz="3200" dirty="0"/>
              <a:t>a </a:t>
            </a:r>
            <a:r>
              <a:rPr lang="en-US" sz="3200" dirty="0" err="1"/>
              <a:t>i</a:t>
            </a:r>
            <a:r>
              <a:rPr lang="en-US" sz="3200" dirty="0"/>
              <a:t> </a:t>
            </a:r>
            <a:r>
              <a:rPr lang="en-US" sz="3200" dirty="0" err="1"/>
              <a:t>drugih</a:t>
            </a:r>
            <a:r>
              <a:rPr lang="en-US" sz="3200" dirty="0"/>
              <a:t> </a:t>
            </a:r>
            <a:r>
              <a:rPr lang="en-US" sz="3200" dirty="0" err="1"/>
              <a:t>vidova</a:t>
            </a:r>
            <a:r>
              <a:rPr lang="en-US" sz="3200" dirty="0"/>
              <a:t> </a:t>
            </a:r>
            <a:r>
              <a:rPr lang="en-US" sz="3200" dirty="0" err="1"/>
              <a:t>multidisciplinarnog</a:t>
            </a:r>
            <a:r>
              <a:rPr lang="en-US" sz="3200" dirty="0"/>
              <a:t> </a:t>
            </a:r>
            <a:r>
              <a:rPr lang="en-US" sz="3200" dirty="0" err="1"/>
              <a:t>odlučivanja</a:t>
            </a:r>
            <a:r>
              <a:rPr lang="en-US" sz="3200" dirty="0"/>
              <a:t> </a:t>
            </a:r>
            <a:r>
              <a:rPr lang="en-US" sz="3200" dirty="0" err="1"/>
              <a:t>koji</a:t>
            </a:r>
            <a:r>
              <a:rPr lang="en-US" sz="3200" dirty="0"/>
              <a:t> bi </a:t>
            </a:r>
            <a:r>
              <a:rPr lang="en-US" sz="3200" dirty="0" err="1"/>
              <a:t>doveli</a:t>
            </a:r>
            <a:r>
              <a:rPr lang="en-US" sz="3200" dirty="0"/>
              <a:t> do </a:t>
            </a:r>
            <a:r>
              <a:rPr lang="en-US" sz="3200" dirty="0" err="1"/>
              <a:t>optimalnog</a:t>
            </a:r>
            <a:r>
              <a:rPr lang="en-US" sz="3200" dirty="0"/>
              <a:t> </a:t>
            </a:r>
            <a:r>
              <a:rPr lang="en-US" sz="3200" dirty="0" err="1"/>
              <a:t>lečenja</a:t>
            </a:r>
            <a:r>
              <a:rPr lang="en-US" sz="3200" dirty="0"/>
              <a:t> </a:t>
            </a:r>
            <a:r>
              <a:rPr lang="en-US" sz="3200" dirty="0" err="1"/>
              <a:t>bolesnica</a:t>
            </a:r>
            <a:r>
              <a:rPr lang="en-US" sz="3200" dirty="0"/>
              <a:t> </a:t>
            </a:r>
            <a:r>
              <a:rPr lang="en-US" sz="3200" dirty="0" err="1"/>
              <a:t>sa</a:t>
            </a:r>
            <a:r>
              <a:rPr lang="en-US" sz="3200" dirty="0"/>
              <a:t> </a:t>
            </a:r>
            <a:r>
              <a:rPr lang="en-US" sz="3200" dirty="0" err="1"/>
              <a:t>karcinomom</a:t>
            </a:r>
            <a:r>
              <a:rPr lang="en-US" sz="3200" dirty="0"/>
              <a:t> </a:t>
            </a:r>
            <a:r>
              <a:rPr lang="en-US" sz="3200" dirty="0" err="1"/>
              <a:t>dojke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00803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4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 err="1"/>
              <a:t>Nijedna</a:t>
            </a:r>
            <a:r>
              <a:rPr lang="en-US" sz="4000" b="1" dirty="0"/>
              <a:t> </a:t>
            </a:r>
            <a:r>
              <a:rPr lang="en-US" sz="4000" b="1" dirty="0" err="1"/>
              <a:t>odluka</a:t>
            </a:r>
            <a:r>
              <a:rPr lang="en-US" sz="4000" b="1" dirty="0"/>
              <a:t> o </a:t>
            </a:r>
            <a:r>
              <a:rPr lang="en-US" sz="4000" b="1" dirty="0" err="1"/>
              <a:t>lečenju</a:t>
            </a:r>
            <a:r>
              <a:rPr lang="en-US" sz="4000" b="1" dirty="0"/>
              <a:t> </a:t>
            </a:r>
            <a:r>
              <a:rPr lang="en-US" sz="4000" b="1" dirty="0" err="1"/>
              <a:t>bolesnica</a:t>
            </a:r>
            <a:r>
              <a:rPr lang="en-US" sz="4000" b="1" dirty="0"/>
              <a:t> </a:t>
            </a:r>
            <a:r>
              <a:rPr lang="en-US" sz="4000" b="1" dirty="0" err="1"/>
              <a:t>sa</a:t>
            </a:r>
            <a:r>
              <a:rPr lang="en-US" sz="4000" b="1" dirty="0"/>
              <a:t> </a:t>
            </a:r>
            <a:r>
              <a:rPr lang="en-US" sz="4000" b="1" dirty="0" err="1"/>
              <a:t>karcinomom</a:t>
            </a:r>
            <a:r>
              <a:rPr lang="en-US" sz="4000" b="1" dirty="0"/>
              <a:t> </a:t>
            </a:r>
            <a:r>
              <a:rPr lang="en-US" sz="4000" b="1" dirty="0" err="1"/>
              <a:t>dojke</a:t>
            </a:r>
            <a:endParaRPr lang="en-US" sz="4000" b="1" dirty="0"/>
          </a:p>
          <a:p>
            <a:pPr marL="0" indent="0">
              <a:buNone/>
            </a:pPr>
            <a:r>
              <a:rPr lang="en-US" sz="4000" b="1" dirty="0"/>
              <a:t>ne </a:t>
            </a:r>
            <a:r>
              <a:rPr lang="en-US" sz="4000" b="1" dirty="0" err="1"/>
              <a:t>sme</a:t>
            </a:r>
            <a:r>
              <a:rPr lang="en-US" sz="4000" b="1" dirty="0"/>
              <a:t> se </a:t>
            </a:r>
            <a:r>
              <a:rPr lang="en-US" sz="4000" b="1" dirty="0" err="1"/>
              <a:t>doneti</a:t>
            </a:r>
            <a:r>
              <a:rPr lang="en-US" sz="4000" b="1" dirty="0"/>
              <a:t> bez </a:t>
            </a:r>
            <a:r>
              <a:rPr lang="en-US" sz="4000" b="1" dirty="0" err="1"/>
              <a:t>učešća</a:t>
            </a:r>
            <a:r>
              <a:rPr lang="en-US" sz="4000" b="1" dirty="0"/>
              <a:t> </a:t>
            </a:r>
            <a:r>
              <a:rPr lang="en-US" sz="4000" b="1" dirty="0" err="1"/>
              <a:t>MdT</a:t>
            </a:r>
            <a:r>
              <a:rPr lang="en-US" sz="40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8799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10200"/>
          </a:xfrm>
        </p:spPr>
        <p:txBody>
          <a:bodyPr>
            <a:normAutofit lnSpcReduction="10000"/>
          </a:bodyPr>
          <a:lstStyle/>
          <a:p>
            <a:endParaRPr lang="en-US" dirty="0"/>
          </a:p>
          <a:p>
            <a:endParaRPr lang="en-US" dirty="0"/>
          </a:p>
          <a:p>
            <a:pPr marL="0" indent="0" algn="ctr">
              <a:buNone/>
            </a:pPr>
            <a:r>
              <a:rPr lang="sr-Cyrl-RS" sz="3200" dirty="0"/>
              <a:t>Лечење карцинома дојке је мултидисциплинарно</a:t>
            </a:r>
          </a:p>
          <a:p>
            <a:pPr marL="0" indent="0" algn="ctr">
              <a:buNone/>
            </a:pPr>
            <a:endParaRPr lang="sr-Cyrl-RS" sz="3200" dirty="0"/>
          </a:p>
          <a:p>
            <a:pPr marL="0" indent="0">
              <a:buNone/>
            </a:pPr>
            <a:r>
              <a:rPr lang="en-US" sz="3200" dirty="0"/>
              <a:t>	</a:t>
            </a:r>
            <a:r>
              <a:rPr lang="sr-Cyrl-RS" sz="3200" dirty="0"/>
              <a:t>	Хирургија</a:t>
            </a:r>
          </a:p>
          <a:p>
            <a:pPr marL="0" indent="0">
              <a:buNone/>
            </a:pPr>
            <a:r>
              <a:rPr lang="en-US" sz="3200" dirty="0"/>
              <a:t>	</a:t>
            </a:r>
            <a:r>
              <a:rPr lang="sr-Cyrl-RS" sz="3200" dirty="0"/>
              <a:t>	Медикална онкологија</a:t>
            </a:r>
          </a:p>
          <a:p>
            <a:pPr marL="0" indent="0">
              <a:buNone/>
            </a:pPr>
            <a:r>
              <a:rPr lang="en-US" sz="3200" dirty="0"/>
              <a:t>	</a:t>
            </a:r>
            <a:r>
              <a:rPr lang="sr-Cyrl-RS" sz="3200" dirty="0"/>
              <a:t>	Радиотерапија</a:t>
            </a:r>
          </a:p>
          <a:p>
            <a:pPr marL="0" indent="0">
              <a:buNone/>
            </a:pPr>
            <a:r>
              <a:rPr lang="en-US" sz="3200" dirty="0"/>
              <a:t>	</a:t>
            </a:r>
            <a:r>
              <a:rPr lang="sr-Cyrl-RS" sz="3200" dirty="0"/>
              <a:t>	Патологија</a:t>
            </a:r>
          </a:p>
          <a:p>
            <a:pPr marL="0" indent="0">
              <a:buNone/>
            </a:pPr>
            <a:r>
              <a:rPr lang="en-US" sz="3200" dirty="0"/>
              <a:t>	</a:t>
            </a:r>
            <a:r>
              <a:rPr lang="sr-Cyrl-RS" sz="3200" dirty="0"/>
              <a:t>	Дијагностика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55364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r-Cyrl-RS" sz="3200" dirty="0"/>
              <a:t>У КЦ Крагујевац а на основу </a:t>
            </a:r>
            <a:r>
              <a:rPr lang="en-US" sz="3200" dirty="0" err="1"/>
              <a:t>Preporuk</a:t>
            </a:r>
            <a:r>
              <a:rPr lang="sr-Cyrl-RS" sz="3200" dirty="0"/>
              <a:t>а</a:t>
            </a:r>
            <a:r>
              <a:rPr lang="en-US" sz="3200" dirty="0"/>
              <a:t> European Society for Medical Oncology</a:t>
            </a:r>
            <a:r>
              <a:rPr lang="sr-Cyrl-RS" sz="3200" dirty="0"/>
              <a:t> </a:t>
            </a:r>
            <a:r>
              <a:rPr lang="en-US" sz="3200" dirty="0"/>
              <a:t>(ESMO) </a:t>
            </a:r>
            <a:r>
              <a:rPr lang="en-US" sz="3200" dirty="0" err="1"/>
              <a:t>ističu</a:t>
            </a:r>
            <a:r>
              <a:rPr lang="en-US" sz="3200" dirty="0"/>
              <a:t> </a:t>
            </a:r>
            <a:r>
              <a:rPr lang="en-US" sz="3200" dirty="0" err="1"/>
              <a:t>veličinu</a:t>
            </a:r>
            <a:r>
              <a:rPr lang="en-US" sz="3200" dirty="0"/>
              <a:t> </a:t>
            </a:r>
            <a:r>
              <a:rPr lang="en-US" sz="3200" dirty="0" err="1"/>
              <a:t>tumora</a:t>
            </a:r>
            <a:r>
              <a:rPr lang="en-US" sz="3200" dirty="0"/>
              <a:t> od 2 cm </a:t>
            </a:r>
            <a:r>
              <a:rPr lang="en-US" sz="3200" dirty="0" err="1"/>
              <a:t>kao</a:t>
            </a:r>
            <a:r>
              <a:rPr lang="en-US" sz="3200" dirty="0"/>
              <a:t> </a:t>
            </a:r>
            <a:r>
              <a:rPr lang="en-US" sz="3200" dirty="0" err="1"/>
              <a:t>granicu</a:t>
            </a:r>
            <a:r>
              <a:rPr lang="sr-Cyrl-RS" sz="3200" dirty="0"/>
              <a:t> </a:t>
            </a:r>
            <a:r>
              <a:rPr lang="en-US" sz="3200" dirty="0" err="1"/>
              <a:t>koja</a:t>
            </a:r>
            <a:r>
              <a:rPr lang="en-US" sz="3200" dirty="0"/>
              <a:t> </a:t>
            </a:r>
            <a:r>
              <a:rPr lang="en-US" sz="3200" dirty="0" err="1"/>
              <a:t>predstavlja</a:t>
            </a:r>
            <a:r>
              <a:rPr lang="en-US" sz="3200" dirty="0"/>
              <a:t> </a:t>
            </a:r>
            <a:r>
              <a:rPr lang="en-US" sz="3200" dirty="0" err="1"/>
              <a:t>indikaciju</a:t>
            </a:r>
            <a:r>
              <a:rPr lang="en-US" sz="3200" dirty="0"/>
              <a:t> </a:t>
            </a:r>
            <a:r>
              <a:rPr lang="en-US" sz="3200" dirty="0" err="1"/>
              <a:t>za</a:t>
            </a:r>
            <a:r>
              <a:rPr lang="en-US" sz="3200" dirty="0"/>
              <a:t> </a:t>
            </a:r>
            <a:r>
              <a:rPr lang="en-US" sz="3200" dirty="0" err="1"/>
              <a:t>primenu</a:t>
            </a:r>
            <a:r>
              <a:rPr lang="en-US" sz="3200" dirty="0"/>
              <a:t> </a:t>
            </a:r>
            <a:r>
              <a:rPr lang="en-US" sz="3200" dirty="0" err="1"/>
              <a:t>neoadjuvantne</a:t>
            </a:r>
            <a:r>
              <a:rPr lang="sr-Cyrl-RS" sz="3200" dirty="0"/>
              <a:t> </a:t>
            </a:r>
            <a:r>
              <a:rPr lang="en-US" sz="3200" dirty="0" err="1"/>
              <a:t>terapije</a:t>
            </a:r>
            <a:r>
              <a:rPr lang="sr-Cyrl-RS" sz="3200" dirty="0"/>
              <a:t> што је и з</a:t>
            </a:r>
            <a:r>
              <a:rPr lang="en-US" sz="3200" dirty="0" err="1"/>
              <a:t>ajednički</a:t>
            </a:r>
            <a:r>
              <a:rPr lang="en-US" sz="3200" dirty="0"/>
              <a:t> </a:t>
            </a:r>
            <a:r>
              <a:rPr lang="en-US" sz="3200" dirty="0" err="1"/>
              <a:t>stav</a:t>
            </a:r>
            <a:r>
              <a:rPr lang="en-US" sz="3200" dirty="0"/>
              <a:t> </a:t>
            </a:r>
            <a:r>
              <a:rPr lang="en-US" sz="3200" dirty="0" err="1"/>
              <a:t>autora</a:t>
            </a:r>
            <a:r>
              <a:rPr lang="en-US" sz="3200" dirty="0"/>
              <a:t> </a:t>
            </a:r>
            <a:r>
              <a:rPr lang="sr-Cyrl-RS" sz="3200" dirty="0"/>
              <a:t>пројекта неопулсе</a:t>
            </a:r>
            <a:r>
              <a:rPr lang="en-US" sz="3200" dirty="0"/>
              <a:t> da (T2) Her2 </a:t>
            </a:r>
            <a:r>
              <a:rPr lang="en-US" sz="3200" dirty="0" err="1"/>
              <a:t>pozitivan</a:t>
            </a:r>
            <a:r>
              <a:rPr lang="sr-Cyrl-RS" sz="3200" dirty="0"/>
              <a:t> </a:t>
            </a:r>
            <a:r>
              <a:rPr lang="en-US" sz="3200" dirty="0" err="1"/>
              <a:t>karcinom</a:t>
            </a:r>
            <a:r>
              <a:rPr lang="en-US" sz="3200" dirty="0"/>
              <a:t> </a:t>
            </a:r>
            <a:r>
              <a:rPr lang="en-US" sz="3200" dirty="0" err="1"/>
              <a:t>dojke</a:t>
            </a:r>
            <a:r>
              <a:rPr lang="en-US" sz="3200" dirty="0"/>
              <a:t> </a:t>
            </a:r>
            <a:r>
              <a:rPr lang="en-US" sz="3200" dirty="0" err="1"/>
              <a:t>predstavlja</a:t>
            </a:r>
            <a:r>
              <a:rPr lang="en-US" sz="3200" dirty="0"/>
              <a:t> </a:t>
            </a:r>
            <a:r>
              <a:rPr lang="en-US" sz="3200" dirty="0" err="1"/>
              <a:t>indikaciju</a:t>
            </a:r>
            <a:r>
              <a:rPr lang="en-US" sz="3200" dirty="0"/>
              <a:t> </a:t>
            </a:r>
            <a:r>
              <a:rPr lang="en-US" sz="3200" dirty="0" err="1"/>
              <a:t>za</a:t>
            </a:r>
            <a:r>
              <a:rPr lang="en-US" sz="3200" dirty="0"/>
              <a:t> </a:t>
            </a:r>
            <a:r>
              <a:rPr lang="en-US" sz="3200" dirty="0" err="1"/>
              <a:t>primenu</a:t>
            </a:r>
            <a:r>
              <a:rPr lang="sr-Cyrl-RS" sz="3200" dirty="0"/>
              <a:t> </a:t>
            </a:r>
            <a:r>
              <a:rPr lang="en-US" sz="3200" dirty="0"/>
              <a:t>NAT.</a:t>
            </a:r>
          </a:p>
        </p:txBody>
      </p:sp>
    </p:spTree>
    <p:extLst>
      <p:ext uri="{BB962C8B-B14F-4D97-AF65-F5344CB8AC3E}">
        <p14:creationId xmlns:p14="http://schemas.microsoft.com/office/powerpoint/2010/main" val="36203297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3868</TotalTime>
  <Words>900</Words>
  <Application>Microsoft Office PowerPoint</Application>
  <PresentationFormat>Projekcija na ekranu (4:3)</PresentationFormat>
  <Paragraphs>74</Paragraphs>
  <Slides>36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36</vt:i4>
      </vt:variant>
    </vt:vector>
  </HeadingPairs>
  <TitlesOfParts>
    <vt:vector size="42" baseType="lpstr">
      <vt:lpstr>Arial</vt:lpstr>
      <vt:lpstr>Calibri</vt:lpstr>
      <vt:lpstr>Constantia</vt:lpstr>
      <vt:lpstr>Times New Roman</vt:lpstr>
      <vt:lpstr>Wingdings 2</vt:lpstr>
      <vt:lpstr>Flow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NINKOS</dc:creator>
  <cp:lastModifiedBy>Danijela Cvetković</cp:lastModifiedBy>
  <cp:revision>241</cp:revision>
  <dcterms:created xsi:type="dcterms:W3CDTF">2015-07-25T18:01:43Z</dcterms:created>
  <dcterms:modified xsi:type="dcterms:W3CDTF">2020-12-28T17:55:08Z</dcterms:modified>
</cp:coreProperties>
</file>